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71" r:id="rId5"/>
    <p:sldId id="298" r:id="rId6"/>
    <p:sldId id="272" r:id="rId7"/>
    <p:sldId id="273" r:id="rId8"/>
    <p:sldId id="274" r:id="rId9"/>
    <p:sldId id="275" r:id="rId10"/>
    <p:sldId id="277" r:id="rId11"/>
    <p:sldId id="278" r:id="rId12"/>
    <p:sldId id="280" r:id="rId13"/>
    <p:sldId id="281" r:id="rId14"/>
    <p:sldId id="282"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orient="horz" pos="1920" userDrawn="1">
          <p15:clr>
            <a:srgbClr val="A4A3A4"/>
          </p15:clr>
        </p15:guide>
        <p15:guide id="3" orient="horz" pos="888" userDrawn="1">
          <p15:clr>
            <a:srgbClr val="A4A3A4"/>
          </p15:clr>
        </p15:guide>
        <p15:guide id="4" orient="horz" pos="48" userDrawn="1">
          <p15:clr>
            <a:srgbClr val="A4A3A4"/>
          </p15:clr>
        </p15:guide>
        <p15:guide id="5" pos="3840" userDrawn="1">
          <p15:clr>
            <a:srgbClr val="A4A3A4"/>
          </p15:clr>
        </p15:guide>
        <p15:guide id="6" pos="7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y Proom" initials="LP" lastIdx="10" clrIdx="0">
    <p:extLst>
      <p:ext uri="{19B8F6BF-5375-455C-9EA6-DF929625EA0E}">
        <p15:presenceInfo xmlns:p15="http://schemas.microsoft.com/office/powerpoint/2012/main" userId="S::lproom@rebuyers.org::0e10668a-1962-43aa-b582-53751ff4a689" providerId="AD"/>
      </p:ext>
    </p:extLst>
  </p:cmAuthor>
  <p:cmAuthor id="2" name="Marissa Swain" initials="MS" lastIdx="12" clrIdx="1">
    <p:extLst>
      <p:ext uri="{19B8F6BF-5375-455C-9EA6-DF929625EA0E}">
        <p15:presenceInfo xmlns:p15="http://schemas.microsoft.com/office/powerpoint/2012/main" userId="S::mswain@rebuyers.org::3fd2dccc-c6ee-4062-b0e1-7d80d8c860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EF0"/>
    <a:srgbClr val="E88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p:restoredTop sz="94637"/>
  </p:normalViewPr>
  <p:slideViewPr>
    <p:cSldViewPr snapToGrid="0">
      <p:cViewPr varScale="1">
        <p:scale>
          <a:sx n="103" d="100"/>
          <a:sy n="103" d="100"/>
        </p:scale>
        <p:origin x="984" y="184"/>
      </p:cViewPr>
      <p:guideLst>
        <p:guide pos="408"/>
        <p:guide orient="horz" pos="1920"/>
        <p:guide orient="horz" pos="888"/>
        <p:guide orient="horz" pos="48"/>
        <p:guide pos="3840"/>
        <p:guide pos="72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BE82-D73E-40E3-AE61-5616EE7B6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BEA6FA-AFE1-4630-B780-5199307EE3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8545BF-3D59-4CD3-B017-E922B993DAD3}" type="datetimeFigureOut">
              <a:rPr lang="en-US" smtClean="0"/>
              <a:t>7/11/22</a:t>
            </a:fld>
            <a:endParaRPr lang="en-US"/>
          </a:p>
        </p:txBody>
      </p:sp>
      <p:sp>
        <p:nvSpPr>
          <p:cNvPr id="4" name="Footer Placeholder 3">
            <a:extLst>
              <a:ext uri="{FF2B5EF4-FFF2-40B4-BE49-F238E27FC236}">
                <a16:creationId xmlns:a16="http://schemas.microsoft.com/office/drawing/2014/main" id="{3631D5B6-885C-42ED-A1BE-8F38E3F2CB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6EAE73-4170-4396-A8A5-241CFF426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DEF2B-5CC2-46B0-8E11-8CF1BCC77057}" type="slidenum">
              <a:rPr lang="en-US" smtClean="0"/>
              <a:t>‹#›</a:t>
            </a:fld>
            <a:endParaRPr lang="en-US"/>
          </a:p>
        </p:txBody>
      </p:sp>
    </p:spTree>
    <p:extLst>
      <p:ext uri="{BB962C8B-B14F-4D97-AF65-F5344CB8AC3E}">
        <p14:creationId xmlns:p14="http://schemas.microsoft.com/office/powerpoint/2010/main" val="375984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35D27-FD0B-42DB-A5FC-45350D85E817}" type="datetimeFigureOut">
              <a:rPr lang="en-US" smtClean="0"/>
              <a:t>7/11/22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3962F-7F1A-4FAE-BFC8-CF47F82C9A09}" type="slidenum">
              <a:rPr lang="en-US" smtClean="0"/>
              <a:t>‹#›</a:t>
            </a:fld>
            <a:endParaRPr lang="en-US"/>
          </a:p>
        </p:txBody>
      </p:sp>
    </p:spTree>
    <p:extLst>
      <p:ext uri="{BB962C8B-B14F-4D97-AF65-F5344CB8AC3E}">
        <p14:creationId xmlns:p14="http://schemas.microsoft.com/office/powerpoint/2010/main" val="367224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3962F-7F1A-4FAE-BFC8-CF47F82C9A09}" type="slidenum">
              <a:rPr lang="en-US" smtClean="0"/>
              <a:t>12</a:t>
            </a:fld>
            <a:endParaRPr lang="en-US"/>
          </a:p>
        </p:txBody>
      </p:sp>
    </p:spTree>
    <p:extLst>
      <p:ext uri="{BB962C8B-B14F-4D97-AF65-F5344CB8AC3E}">
        <p14:creationId xmlns:p14="http://schemas.microsoft.com/office/powerpoint/2010/main" val="339178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0BDC-893D-4A5A-9F76-FC7AC5F5B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6829C-C03A-4B95-82A2-792B69660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1EEC8-CB19-4F60-99E2-D5B7CF055DD1}"/>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DADA19D1-00C7-4A05-ABA7-73325CC3D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B202-AB38-4CD5-8495-B643E46B5E45}"/>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159550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4D84-A1B5-48C3-8D46-5574AFCF0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1F7963-DDDA-4EE7-89FF-76317A038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E93DB-90E8-4386-8A4E-26B0BED50605}"/>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51FCAE03-2FB8-4B6E-8C2E-9C47B01BA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CC5C1-E548-4615-B4EB-350A5937B682}"/>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152607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F9514-18B6-4BE6-ABC9-B56089F68D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81566-59B0-45FC-9468-C77E06D34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3DC2C-6977-4E16-AC14-3DEFBDB43A40}"/>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F6741A9D-2E43-4585-9E91-7981C40A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7DD04-2E66-468C-991C-5DC483AC7A3F}"/>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423015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3CF5C7-6CDC-5A41-B9F5-D2E741635434}"/>
              </a:ext>
            </a:extLst>
          </p:cNvPr>
          <p:cNvPicPr>
            <a:picLocks noChangeAspect="1"/>
          </p:cNvPicPr>
          <p:nvPr userDrawn="1"/>
        </p:nvPicPr>
        <p:blipFill>
          <a:blip r:embed="rId2"/>
          <a:stretch>
            <a:fillRect/>
          </a:stretch>
        </p:blipFill>
        <p:spPr>
          <a:xfrm>
            <a:off x="0" y="17059"/>
            <a:ext cx="12192000" cy="6840941"/>
          </a:xfrm>
          <a:prstGeom prst="rect">
            <a:avLst/>
          </a:prstGeom>
        </p:spPr>
      </p:pic>
      <p:sp>
        <p:nvSpPr>
          <p:cNvPr id="3" name="Content Placeholder 2"/>
          <p:cNvSpPr>
            <a:spLocks noGrp="1"/>
          </p:cNvSpPr>
          <p:nvPr>
            <p:ph idx="1"/>
          </p:nvPr>
        </p:nvSpPr>
        <p:spPr>
          <a:xfrm>
            <a:off x="838200" y="1825625"/>
            <a:ext cx="10515600" cy="4351338"/>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B19D360-324C-7D43-AF6F-562984C15B47}"/>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JM" sz="6600">
              <a:solidFill>
                <a:srgbClr val="3E4752"/>
              </a:solidFill>
              <a:latin typeface="Proxima Nova Thin" panose="02000506030000020004" pitchFamily="2" charset="0"/>
            </a:endParaRPr>
          </a:p>
        </p:txBody>
      </p:sp>
      <p:sp>
        <p:nvSpPr>
          <p:cNvPr id="10" name="Title Placeholder 1">
            <a:extLst>
              <a:ext uri="{FF2B5EF4-FFF2-40B4-BE49-F238E27FC236}">
                <a16:creationId xmlns:a16="http://schemas.microsoft.com/office/drawing/2014/main" id="{70B73083-C530-5444-ACDD-2751C7BDF39C}"/>
              </a:ext>
            </a:extLst>
          </p:cNvPr>
          <p:cNvSpPr>
            <a:spLocks noGrp="1"/>
          </p:cNvSpPr>
          <p:nvPr>
            <p:ph type="title" hasCustomPrompt="1"/>
          </p:nvPr>
        </p:nvSpPr>
        <p:spPr>
          <a:xfrm>
            <a:off x="0" y="26924"/>
            <a:ext cx="12192000" cy="1325563"/>
          </a:xfrm>
          <a:prstGeom prst="rect">
            <a:avLst/>
          </a:prstGeom>
        </p:spPr>
        <p:txBody>
          <a:bodyPr vert="horz" lIns="91440" tIns="45720" rIns="91440" bIns="45720" rtlCol="0" anchor="ctr">
            <a:noAutofit/>
          </a:bodyPr>
          <a:lstStyle>
            <a:lvl1pPr>
              <a:defRPr>
                <a:solidFill>
                  <a:srgbClr val="3E4752"/>
                </a:solidFill>
                <a:latin typeface="Calibri" panose="020F0502020204030204" pitchFamily="34" charset="0"/>
                <a:cs typeface="Calibri" panose="020F0502020204030204" pitchFamily="34" charset="0"/>
              </a:defRPr>
            </a:lvl1pPr>
          </a:lstStyle>
          <a:p>
            <a:r>
              <a:rPr lang="en-US"/>
              <a:t>Click to edit title</a:t>
            </a:r>
          </a:p>
        </p:txBody>
      </p:sp>
      <p:sp>
        <p:nvSpPr>
          <p:cNvPr id="13" name="Slide Number Placeholder 5">
            <a:extLst>
              <a:ext uri="{FF2B5EF4-FFF2-40B4-BE49-F238E27FC236}">
                <a16:creationId xmlns:a16="http://schemas.microsoft.com/office/drawing/2014/main" id="{392FBED2-A21B-EB43-A041-F7A0216A59A7}"/>
              </a:ext>
            </a:extLst>
          </p:cNvPr>
          <p:cNvSpPr>
            <a:spLocks noGrp="1"/>
          </p:cNvSpPr>
          <p:nvPr>
            <p:ph type="sldNum" sz="quarter" idx="12"/>
          </p:nvPr>
        </p:nvSpPr>
        <p:spPr>
          <a:xfrm>
            <a:off x="11731870" y="6550269"/>
            <a:ext cx="460130" cy="307731"/>
          </a:xfrm>
          <a:prstGeom prst="rect">
            <a:avLst/>
          </a:prstGeom>
        </p:spPr>
        <p:txBody>
          <a:bodyPr/>
          <a:lstStyle>
            <a:lvl1pPr>
              <a:defRPr sz="1600" b="0" i="0">
                <a:solidFill>
                  <a:schemeClr val="bg1"/>
                </a:solidFill>
                <a:latin typeface="Calibri" panose="020F0502020204030204" pitchFamily="34" charset="0"/>
                <a:cs typeface="Calibri" panose="020F0502020204030204" pitchFamily="34" charset="0"/>
              </a:defRPr>
            </a:lvl1pPr>
          </a:lstStyle>
          <a:p>
            <a:fld id="{B963D013-6D3E-2C40-8E28-D3F65229592C}" type="slidenum">
              <a:rPr lang="en-US" smtClean="0"/>
              <a:pPr/>
              <a:t>‹#›</a:t>
            </a:fld>
            <a:endParaRPr lang="en-US"/>
          </a:p>
        </p:txBody>
      </p:sp>
      <p:pic>
        <p:nvPicPr>
          <p:cNvPr id="5" name="Picture 4" descr="A picture containing text, sign&#10;&#10;Description automatically generated">
            <a:extLst>
              <a:ext uri="{FF2B5EF4-FFF2-40B4-BE49-F238E27FC236}">
                <a16:creationId xmlns:a16="http://schemas.microsoft.com/office/drawing/2014/main" id="{AC485BA2-5A43-5143-89F1-63B27BFE0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530" y="5890177"/>
            <a:ext cx="1563757" cy="602698"/>
          </a:xfrm>
          <a:prstGeom prst="rect">
            <a:avLst/>
          </a:prstGeom>
        </p:spPr>
      </p:pic>
    </p:spTree>
    <p:extLst>
      <p:ext uri="{BB962C8B-B14F-4D97-AF65-F5344CB8AC3E}">
        <p14:creationId xmlns:p14="http://schemas.microsoft.com/office/powerpoint/2010/main" val="74537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3CF5C7-6CDC-5A41-B9F5-D2E741635434}"/>
              </a:ext>
            </a:extLst>
          </p:cNvPr>
          <p:cNvPicPr>
            <a:picLocks noChangeAspect="1"/>
          </p:cNvPicPr>
          <p:nvPr userDrawn="1"/>
        </p:nvPicPr>
        <p:blipFill>
          <a:blip r:embed="rId2"/>
          <a:stretch>
            <a:fillRect/>
          </a:stretch>
        </p:blipFill>
        <p:spPr>
          <a:xfrm>
            <a:off x="41166" y="8529"/>
            <a:ext cx="12192000" cy="6840941"/>
          </a:xfrm>
          <a:prstGeom prst="rect">
            <a:avLst/>
          </a:prstGeom>
        </p:spPr>
      </p:pic>
      <p:sp>
        <p:nvSpPr>
          <p:cNvPr id="3" name="Content Placeholder 2"/>
          <p:cNvSpPr>
            <a:spLocks noGrp="1"/>
          </p:cNvSpPr>
          <p:nvPr>
            <p:ph idx="1"/>
          </p:nvPr>
        </p:nvSpPr>
        <p:spPr>
          <a:xfrm>
            <a:off x="838200" y="1825625"/>
            <a:ext cx="10515600" cy="4351338"/>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B19D360-324C-7D43-AF6F-562984C15B47}"/>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JM" sz="6600">
              <a:solidFill>
                <a:srgbClr val="3E4752"/>
              </a:solidFill>
              <a:latin typeface="Proxima Nova Thin" panose="02000506030000020004" pitchFamily="2" charset="0"/>
            </a:endParaRPr>
          </a:p>
        </p:txBody>
      </p:sp>
      <p:sp>
        <p:nvSpPr>
          <p:cNvPr id="10" name="Title Placeholder 1">
            <a:extLst>
              <a:ext uri="{FF2B5EF4-FFF2-40B4-BE49-F238E27FC236}">
                <a16:creationId xmlns:a16="http://schemas.microsoft.com/office/drawing/2014/main" id="{70B73083-C530-5444-ACDD-2751C7BDF39C}"/>
              </a:ext>
            </a:extLst>
          </p:cNvPr>
          <p:cNvSpPr>
            <a:spLocks noGrp="1"/>
          </p:cNvSpPr>
          <p:nvPr>
            <p:ph type="title" hasCustomPrompt="1"/>
          </p:nvPr>
        </p:nvSpPr>
        <p:spPr>
          <a:xfrm>
            <a:off x="0" y="26924"/>
            <a:ext cx="12192000" cy="1325563"/>
          </a:xfrm>
          <a:prstGeom prst="rect">
            <a:avLst/>
          </a:prstGeom>
        </p:spPr>
        <p:txBody>
          <a:bodyPr vert="horz" lIns="91440" tIns="45720" rIns="91440" bIns="45720" rtlCol="0" anchor="ctr">
            <a:noAutofit/>
          </a:bodyPr>
          <a:lstStyle>
            <a:lvl1pPr>
              <a:defRPr>
                <a:solidFill>
                  <a:srgbClr val="3E4752"/>
                </a:solidFill>
                <a:latin typeface="Calibri" panose="020F0502020204030204" pitchFamily="34" charset="0"/>
                <a:cs typeface="Calibri" panose="020F0502020204030204" pitchFamily="34" charset="0"/>
              </a:defRPr>
            </a:lvl1pPr>
          </a:lstStyle>
          <a:p>
            <a:r>
              <a:rPr lang="en-US"/>
              <a:t>Click to edit title</a:t>
            </a:r>
          </a:p>
        </p:txBody>
      </p:sp>
      <p:sp>
        <p:nvSpPr>
          <p:cNvPr id="13" name="Slide Number Placeholder 5">
            <a:extLst>
              <a:ext uri="{FF2B5EF4-FFF2-40B4-BE49-F238E27FC236}">
                <a16:creationId xmlns:a16="http://schemas.microsoft.com/office/drawing/2014/main" id="{392FBED2-A21B-EB43-A041-F7A0216A59A7}"/>
              </a:ext>
            </a:extLst>
          </p:cNvPr>
          <p:cNvSpPr>
            <a:spLocks noGrp="1"/>
          </p:cNvSpPr>
          <p:nvPr>
            <p:ph type="sldNum" sz="quarter" idx="12"/>
          </p:nvPr>
        </p:nvSpPr>
        <p:spPr>
          <a:xfrm>
            <a:off x="11731870" y="6550269"/>
            <a:ext cx="460130" cy="307731"/>
          </a:xfrm>
          <a:prstGeom prst="rect">
            <a:avLst/>
          </a:prstGeom>
        </p:spPr>
        <p:txBody>
          <a:bodyPr/>
          <a:lstStyle>
            <a:lvl1pPr>
              <a:defRPr sz="1600" b="0" i="0">
                <a:solidFill>
                  <a:schemeClr val="bg1"/>
                </a:solidFill>
                <a:latin typeface="Calibri" panose="020F0502020204030204" pitchFamily="34" charset="0"/>
                <a:cs typeface="Calibri" panose="020F0502020204030204" pitchFamily="34" charset="0"/>
              </a:defRPr>
            </a:lvl1pPr>
          </a:lstStyle>
          <a:p>
            <a:fld id="{B963D013-6D3E-2C40-8E28-D3F65229592C}" type="slidenum">
              <a:rPr lang="en-US" smtClean="0"/>
              <a:pPr/>
              <a:t>‹#›</a:t>
            </a:fld>
            <a:endParaRPr lang="en-US"/>
          </a:p>
        </p:txBody>
      </p:sp>
    </p:spTree>
    <p:extLst>
      <p:ext uri="{BB962C8B-B14F-4D97-AF65-F5344CB8AC3E}">
        <p14:creationId xmlns:p14="http://schemas.microsoft.com/office/powerpoint/2010/main" val="98449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22630" y="1487605"/>
            <a:ext cx="6131169" cy="4734328"/>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B19D360-324C-7D43-AF6F-562984C15B47}"/>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JM" sz="6600">
              <a:solidFill>
                <a:srgbClr val="3E4752"/>
              </a:solidFill>
              <a:latin typeface="Proxima Nova Thin" panose="02000506030000020004" pitchFamily="2" charset="0"/>
            </a:endParaRPr>
          </a:p>
        </p:txBody>
      </p:sp>
      <p:sp>
        <p:nvSpPr>
          <p:cNvPr id="12" name="Title Placeholder 1">
            <a:extLst>
              <a:ext uri="{FF2B5EF4-FFF2-40B4-BE49-F238E27FC236}">
                <a16:creationId xmlns:a16="http://schemas.microsoft.com/office/drawing/2014/main" id="{6611B9D3-90C0-9646-B726-8A373E3191BE}"/>
              </a:ext>
            </a:extLst>
          </p:cNvPr>
          <p:cNvSpPr>
            <a:spLocks noGrp="1"/>
          </p:cNvSpPr>
          <p:nvPr>
            <p:ph type="title" hasCustomPrompt="1"/>
          </p:nvPr>
        </p:nvSpPr>
        <p:spPr>
          <a:xfrm>
            <a:off x="3021130" y="26924"/>
            <a:ext cx="9170869" cy="1325563"/>
          </a:xfrm>
          <a:prstGeom prst="rect">
            <a:avLst/>
          </a:prstGeom>
        </p:spPr>
        <p:txBody>
          <a:bodyPr vert="horz" lIns="91440" tIns="45720" rIns="91440" bIns="45720" rtlCol="0" anchor="ctr">
            <a:noAutofit/>
          </a:bodyPr>
          <a:lstStyle>
            <a:lvl1pPr>
              <a:defRPr sz="4800">
                <a:solidFill>
                  <a:schemeClr val="bg1"/>
                </a:solidFill>
                <a:latin typeface="Calibri" panose="020F0502020204030204" pitchFamily="34" charset="0"/>
                <a:cs typeface="Calibri" panose="020F0502020204030204" pitchFamily="34" charset="0"/>
              </a:defRPr>
            </a:lvl1pPr>
          </a:lstStyle>
          <a:p>
            <a:r>
              <a:rPr lang="en-US"/>
              <a:t>Click to edit title</a:t>
            </a:r>
          </a:p>
        </p:txBody>
      </p:sp>
      <p:pic>
        <p:nvPicPr>
          <p:cNvPr id="5" name="Picture 4">
            <a:extLst>
              <a:ext uri="{FF2B5EF4-FFF2-40B4-BE49-F238E27FC236}">
                <a16:creationId xmlns:a16="http://schemas.microsoft.com/office/drawing/2014/main" id="{DE2B5542-8BDA-9945-A411-334C97988C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256" y="0"/>
            <a:ext cx="4084387" cy="6621265"/>
          </a:xfrm>
          <a:prstGeom prst="rect">
            <a:avLst/>
          </a:prstGeom>
        </p:spPr>
      </p:pic>
      <p:sp>
        <p:nvSpPr>
          <p:cNvPr id="11" name="Slide Number Placeholder 5">
            <a:extLst>
              <a:ext uri="{FF2B5EF4-FFF2-40B4-BE49-F238E27FC236}">
                <a16:creationId xmlns:a16="http://schemas.microsoft.com/office/drawing/2014/main" id="{5967638B-65AF-5D4B-99D7-929D0B70BCC6}"/>
              </a:ext>
            </a:extLst>
          </p:cNvPr>
          <p:cNvSpPr>
            <a:spLocks noGrp="1"/>
          </p:cNvSpPr>
          <p:nvPr>
            <p:ph type="sldNum" sz="quarter" idx="12"/>
          </p:nvPr>
        </p:nvSpPr>
        <p:spPr>
          <a:xfrm>
            <a:off x="11731870" y="6550269"/>
            <a:ext cx="460130" cy="307731"/>
          </a:xfrm>
          <a:prstGeom prst="rect">
            <a:avLst/>
          </a:prstGeom>
        </p:spPr>
        <p:txBody>
          <a:bodyPr/>
          <a:lstStyle>
            <a:lvl1pPr>
              <a:defRPr sz="1600" b="0" i="0">
                <a:solidFill>
                  <a:schemeClr val="bg1"/>
                </a:solidFill>
                <a:latin typeface="Calibri" panose="020F0502020204030204" pitchFamily="34" charset="0"/>
                <a:cs typeface="Calibri" panose="020F0502020204030204" pitchFamily="34" charset="0"/>
              </a:defRPr>
            </a:lvl1pPr>
          </a:lstStyle>
          <a:p>
            <a:fld id="{B963D013-6D3E-2C40-8E28-D3F65229592C}" type="slidenum">
              <a:rPr lang="en-US" smtClean="0"/>
              <a:pPr/>
              <a:t>‹#›</a:t>
            </a:fld>
            <a:endParaRPr lang="en-US"/>
          </a:p>
        </p:txBody>
      </p:sp>
      <p:pic>
        <p:nvPicPr>
          <p:cNvPr id="2" name="Picture 1">
            <a:extLst>
              <a:ext uri="{FF2B5EF4-FFF2-40B4-BE49-F238E27FC236}">
                <a16:creationId xmlns:a16="http://schemas.microsoft.com/office/drawing/2014/main" id="{E4FC740F-4197-4005-9417-3F0A199A9C6C}"/>
              </a:ext>
            </a:extLst>
          </p:cNvPr>
          <p:cNvPicPr>
            <a:picLocks noChangeAspect="1"/>
          </p:cNvPicPr>
          <p:nvPr userDrawn="1"/>
        </p:nvPicPr>
        <p:blipFill rotWithShape="1">
          <a:blip r:embed="rId3"/>
          <a:srcRect t="96241"/>
          <a:stretch/>
        </p:blipFill>
        <p:spPr>
          <a:xfrm>
            <a:off x="0" y="6601522"/>
            <a:ext cx="12192000" cy="256478"/>
          </a:xfrm>
          <a:prstGeom prst="rect">
            <a:avLst/>
          </a:prstGeom>
        </p:spPr>
      </p:pic>
    </p:spTree>
    <p:extLst>
      <p:ext uri="{BB962C8B-B14F-4D97-AF65-F5344CB8AC3E}">
        <p14:creationId xmlns:p14="http://schemas.microsoft.com/office/powerpoint/2010/main" val="1048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2B11-D6C0-473D-AA6D-A35199132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FA58B-7BA1-43C8-B6DC-D10F2FC052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A5034-9C30-4F59-AD43-67CB71EA880B}"/>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53446087-F32E-4D6B-A5D8-985C0D2BC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5F8EB-B6FF-4D6C-8B81-018A3D7E2F12}"/>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387043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AD21-75D7-49E0-8485-C9904D2FD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5BE07-59EA-41BD-97D9-8F7246D6C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E49D4-F10C-4F83-B665-6CC039559B96}"/>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1144C9C5-2AAF-4241-A205-668CC330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51D3-5CAE-46DB-9C4B-49931F2FC721}"/>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196891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BE1E-C172-4750-A2EB-E951DC48B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2712B-250A-430D-9450-F7AC921EE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ED328-BCCA-4E9F-89D2-15020276E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97C09-923E-4107-96F5-C12FD5BE14AF}"/>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6" name="Footer Placeholder 5">
            <a:extLst>
              <a:ext uri="{FF2B5EF4-FFF2-40B4-BE49-F238E27FC236}">
                <a16:creationId xmlns:a16="http://schemas.microsoft.com/office/drawing/2014/main" id="{EA284B83-C31E-42EE-97AB-A8B1EECDC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F30CC-442D-4A20-877A-1EF157E0CB89}"/>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391304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7F82-3CEC-47F9-9FB3-5C77E8B222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5F425-0EA4-406E-9305-86ED91897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861BC-2995-4BAE-94F8-92CDE6DB0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94552A-D26D-4244-A5C7-4317CC49C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04C880-AE79-42A8-B999-E80285FEBA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B0A62-7783-4936-AAE0-CD9E12ACD7B3}"/>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8" name="Footer Placeholder 7">
            <a:extLst>
              <a:ext uri="{FF2B5EF4-FFF2-40B4-BE49-F238E27FC236}">
                <a16:creationId xmlns:a16="http://schemas.microsoft.com/office/drawing/2014/main" id="{5FD282F0-CE54-4338-BFF7-311F80F41E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AB1CFF-7B26-43A9-9396-DCD06D73E52D}"/>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403968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4248-42F8-4D61-BC6F-DC8AE3E15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5BABD7-1450-493A-9615-E03B0F4AEFE9}"/>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4" name="Footer Placeholder 3">
            <a:extLst>
              <a:ext uri="{FF2B5EF4-FFF2-40B4-BE49-F238E27FC236}">
                <a16:creationId xmlns:a16="http://schemas.microsoft.com/office/drawing/2014/main" id="{383CCA56-033E-4B9D-B644-BF0B88378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0619B-6F49-402A-B5E0-0010FEFE7754}"/>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88117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19EA7-6F80-45F4-B7F7-86111FAAA6D2}"/>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3" name="Footer Placeholder 2">
            <a:extLst>
              <a:ext uri="{FF2B5EF4-FFF2-40B4-BE49-F238E27FC236}">
                <a16:creationId xmlns:a16="http://schemas.microsoft.com/office/drawing/2014/main" id="{E6462501-D7DD-4C77-90E6-881F0976B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3941A-6487-4C2C-8C81-3C9268FD3190}"/>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177684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CC0B-B19A-4BF2-BA54-63904AD60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86289-5DDE-4EAC-9025-32B9BC1CD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86863-6FCF-4BB3-B2B5-13949E72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4262D-67AA-4277-81A4-CF4C6312CFAB}"/>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6" name="Footer Placeholder 5">
            <a:extLst>
              <a:ext uri="{FF2B5EF4-FFF2-40B4-BE49-F238E27FC236}">
                <a16:creationId xmlns:a16="http://schemas.microsoft.com/office/drawing/2014/main" id="{7C5AF353-E208-4F3A-BD52-0504442B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DE9EB-3DF0-4AF6-911D-A1039A3897CE}"/>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31017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94FB-E5D0-43BF-BF67-B2A29C054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9F6B1-6051-455C-97DA-A271355E4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F55776-6DE0-4C7F-A409-48C4272CC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73D65-FFEA-4ECF-AFB7-BC07D9D1DA5E}"/>
              </a:ext>
            </a:extLst>
          </p:cNvPr>
          <p:cNvSpPr>
            <a:spLocks noGrp="1"/>
          </p:cNvSpPr>
          <p:nvPr>
            <p:ph type="dt" sz="half" idx="10"/>
          </p:nvPr>
        </p:nvSpPr>
        <p:spPr/>
        <p:txBody>
          <a:bodyPr/>
          <a:lstStyle/>
          <a:p>
            <a:fld id="{62BF4C43-B689-4693-93F8-1F7E675418EE}" type="datetimeFigureOut">
              <a:rPr lang="en-US" smtClean="0"/>
              <a:t>7/11/22</a:t>
            </a:fld>
            <a:endParaRPr lang="en-US"/>
          </a:p>
        </p:txBody>
      </p:sp>
      <p:sp>
        <p:nvSpPr>
          <p:cNvPr id="6" name="Footer Placeholder 5">
            <a:extLst>
              <a:ext uri="{FF2B5EF4-FFF2-40B4-BE49-F238E27FC236}">
                <a16:creationId xmlns:a16="http://schemas.microsoft.com/office/drawing/2014/main" id="{5940F750-E735-484D-94BC-2DC1A85A9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2D90F-6ED2-4AD3-BF99-199B6235ADEF}"/>
              </a:ext>
            </a:extLst>
          </p:cNvPr>
          <p:cNvSpPr>
            <a:spLocks noGrp="1"/>
          </p:cNvSpPr>
          <p:nvPr>
            <p:ph type="sldNum" sz="quarter" idx="12"/>
          </p:nvPr>
        </p:nvSpPr>
        <p:spPr/>
        <p:txBody>
          <a:bodyPr/>
          <a:lstStyle/>
          <a:p>
            <a:fld id="{80E032F2-03BA-4BB8-AD3B-5A31485FC49F}" type="slidenum">
              <a:rPr lang="en-US" smtClean="0"/>
              <a:t>‹#›</a:t>
            </a:fld>
            <a:endParaRPr lang="en-US"/>
          </a:p>
        </p:txBody>
      </p:sp>
    </p:spTree>
    <p:extLst>
      <p:ext uri="{BB962C8B-B14F-4D97-AF65-F5344CB8AC3E}">
        <p14:creationId xmlns:p14="http://schemas.microsoft.com/office/powerpoint/2010/main" val="394833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10C26-571E-440A-9067-7CD52F522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13750-1292-4561-8737-095B880CF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795D3-C408-49DA-B5C4-5E53F1B2E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F4C43-B689-4693-93F8-1F7E675418EE}" type="datetimeFigureOut">
              <a:rPr lang="en-US" smtClean="0"/>
              <a:t>7/11/22</a:t>
            </a:fld>
            <a:endParaRPr lang="en-US"/>
          </a:p>
        </p:txBody>
      </p:sp>
      <p:sp>
        <p:nvSpPr>
          <p:cNvPr id="5" name="Footer Placeholder 4">
            <a:extLst>
              <a:ext uri="{FF2B5EF4-FFF2-40B4-BE49-F238E27FC236}">
                <a16:creationId xmlns:a16="http://schemas.microsoft.com/office/drawing/2014/main" id="{68274F98-6F0C-41BF-836B-2FDF2AB0A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B15D9-5217-467D-9C35-C81B626D3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032F2-03BA-4BB8-AD3B-5A31485FC49F}" type="slidenum">
              <a:rPr lang="en-US" smtClean="0"/>
              <a:t>‹#›</a:t>
            </a:fld>
            <a:endParaRPr lang="en-US"/>
          </a:p>
        </p:txBody>
      </p:sp>
    </p:spTree>
    <p:extLst>
      <p:ext uri="{BB962C8B-B14F-4D97-AF65-F5344CB8AC3E}">
        <p14:creationId xmlns:p14="http://schemas.microsoft.com/office/powerpoint/2010/main" val="3624634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cebuyers.org/programs/supply-chain-and-international-collaboration/future-of-internet-power-foi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2AB779-32A0-1D4E-A16E-BB6AD81334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7035801"/>
          </a:xfrm>
          <a:prstGeom prst="rect">
            <a:avLst/>
          </a:prstGeom>
        </p:spPr>
      </p:pic>
      <p:sp>
        <p:nvSpPr>
          <p:cNvPr id="7" name="Rectangle 6">
            <a:extLst>
              <a:ext uri="{FF2B5EF4-FFF2-40B4-BE49-F238E27FC236}">
                <a16:creationId xmlns:a16="http://schemas.microsoft.com/office/drawing/2014/main" id="{579F651D-F5F6-7841-8535-3ECD3D775D7C}"/>
              </a:ext>
            </a:extLst>
          </p:cNvPr>
          <p:cNvSpPr/>
          <p:nvPr/>
        </p:nvSpPr>
        <p:spPr>
          <a:xfrm>
            <a:off x="0" y="0"/>
            <a:ext cx="12192000" cy="703217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F6FCEBC-7FC9-F647-995E-BA1480F3B94F}"/>
              </a:ext>
            </a:extLst>
          </p:cNvPr>
          <p:cNvSpPr txBox="1">
            <a:spLocks/>
          </p:cNvSpPr>
          <p:nvPr/>
        </p:nvSpPr>
        <p:spPr bwMode="gray">
          <a:xfrm>
            <a:off x="561708" y="727434"/>
            <a:ext cx="7284715" cy="1399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chemeClr val="lt1"/>
                </a:solidFill>
              </a:rPr>
              <a:t>The Corporate Colocation and Cloud Buyers’ Principles</a:t>
            </a:r>
            <a:r>
              <a:rPr lang="en-JM" b="1" dirty="0">
                <a:solidFill>
                  <a:schemeClr val="bg1"/>
                </a:solidFill>
                <a:latin typeface="+mn-lt"/>
                <a:cs typeface="Arial" panose="020B0604020202020204" pitchFamily="34" charset="0"/>
              </a:rPr>
              <a:t> </a:t>
            </a:r>
          </a:p>
        </p:txBody>
      </p:sp>
      <p:sp>
        <p:nvSpPr>
          <p:cNvPr id="8" name="Subtitle 3">
            <a:extLst>
              <a:ext uri="{FF2B5EF4-FFF2-40B4-BE49-F238E27FC236}">
                <a16:creationId xmlns:a16="http://schemas.microsoft.com/office/drawing/2014/main" id="{6FBFC89A-933E-A948-8F70-84ACD221CA2D}"/>
              </a:ext>
            </a:extLst>
          </p:cNvPr>
          <p:cNvSpPr txBox="1">
            <a:spLocks/>
          </p:cNvSpPr>
          <p:nvPr/>
        </p:nvSpPr>
        <p:spPr bwMode="gray">
          <a:xfrm>
            <a:off x="561708" y="2069085"/>
            <a:ext cx="3083706"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a:solidFill>
                  <a:schemeClr val="bg1"/>
                </a:solidFill>
                <a:latin typeface="+mj-lt"/>
                <a:cs typeface="Arial" panose="020B0604020202020204" pitchFamily="34" charset="0"/>
              </a:rPr>
              <a:t>July 2021</a:t>
            </a:r>
          </a:p>
        </p:txBody>
      </p:sp>
      <p:sp>
        <p:nvSpPr>
          <p:cNvPr id="4" name="Rectangle 3">
            <a:extLst>
              <a:ext uri="{FF2B5EF4-FFF2-40B4-BE49-F238E27FC236}">
                <a16:creationId xmlns:a16="http://schemas.microsoft.com/office/drawing/2014/main" id="{446DC6C0-CBAB-254F-BA96-50EB9B66E84F}"/>
              </a:ext>
            </a:extLst>
          </p:cNvPr>
          <p:cNvSpPr/>
          <p:nvPr/>
        </p:nvSpPr>
        <p:spPr>
          <a:xfrm>
            <a:off x="9381506" y="-3630"/>
            <a:ext cx="2810493" cy="22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80E19616-6059-E94A-8DA9-FF01305E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221" y="56872"/>
            <a:ext cx="2127062" cy="2127062"/>
          </a:xfrm>
          <a:prstGeom prst="rect">
            <a:avLst/>
          </a:prstGeom>
        </p:spPr>
      </p:pic>
    </p:spTree>
    <p:extLst>
      <p:ext uri="{BB962C8B-B14F-4D97-AF65-F5344CB8AC3E}">
        <p14:creationId xmlns:p14="http://schemas.microsoft.com/office/powerpoint/2010/main" val="184846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8A8F-49F3-493E-BB2F-A7B9B88AAAE3}"/>
              </a:ext>
            </a:extLst>
          </p:cNvPr>
          <p:cNvSpPr>
            <a:spLocks noGrp="1"/>
          </p:cNvSpPr>
          <p:nvPr>
            <p:ph idx="1"/>
          </p:nvPr>
        </p:nvSpPr>
        <p:spPr>
          <a:xfrm>
            <a:off x="656948" y="3057525"/>
            <a:ext cx="10515600" cy="2867488"/>
          </a:xfrm>
        </p:spPr>
        <p:txBody>
          <a:bodyPr>
            <a:normAutofit/>
          </a:bodyPr>
          <a:lstStyle/>
          <a:p>
            <a:pPr marL="0" indent="0">
              <a:buNone/>
            </a:pPr>
            <a:r>
              <a:rPr lang="en-US" sz="2000" b="1"/>
              <a:t>What does this look like in practice?</a:t>
            </a:r>
          </a:p>
          <a:p>
            <a:pPr>
              <a:defRPr/>
            </a:pPr>
            <a:r>
              <a:rPr lang="en-US" sz="2000"/>
              <a:t>Publicly report total global corporate greenhouse gas footprint, physical energy sources, and allocated energy sources that are procured from and allocated to different grid regions, by geographic region. Report through regular reporting mechanisms, such as CDP or an annual environmental report.</a:t>
            </a:r>
          </a:p>
        </p:txBody>
      </p:sp>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7532" y="86032"/>
            <a:ext cx="12192000" cy="1325563"/>
          </a:xfrm>
        </p:spPr>
        <p:txBody>
          <a:bodyPr/>
          <a:lstStyle/>
          <a:p>
            <a:r>
              <a:rPr lang="en-US" dirty="0"/>
              <a:t>From Principles to Practice: </a:t>
            </a:r>
            <a:r>
              <a:rPr lang="en-US" b="1" dirty="0"/>
              <a:t>Disclosure</a:t>
            </a:r>
            <a:r>
              <a:rPr lang="en-US" dirty="0"/>
              <a:t> </a:t>
            </a:r>
          </a:p>
        </p:txBody>
      </p:sp>
      <p:grpSp>
        <p:nvGrpSpPr>
          <p:cNvPr id="16" name="Group 15">
            <a:extLst>
              <a:ext uri="{FF2B5EF4-FFF2-40B4-BE49-F238E27FC236}">
                <a16:creationId xmlns:a16="http://schemas.microsoft.com/office/drawing/2014/main" id="{54984F89-542A-4024-BF05-62C2226F7FFB}"/>
              </a:ext>
            </a:extLst>
          </p:cNvPr>
          <p:cNvGrpSpPr/>
          <p:nvPr/>
        </p:nvGrpSpPr>
        <p:grpSpPr>
          <a:xfrm>
            <a:off x="656948" y="1233995"/>
            <a:ext cx="9623393" cy="1537321"/>
            <a:chOff x="533667" y="6024438"/>
            <a:chExt cx="7097261" cy="1337075"/>
          </a:xfrm>
        </p:grpSpPr>
        <p:sp>
          <p:nvSpPr>
            <p:cNvPr id="19" name="Rectangle 18">
              <a:extLst>
                <a:ext uri="{FF2B5EF4-FFF2-40B4-BE49-F238E27FC236}">
                  <a16:creationId xmlns:a16="http://schemas.microsoft.com/office/drawing/2014/main" id="{D30B45CF-55E3-42D3-94F5-16DC9E0D05BA}"/>
                </a:ext>
              </a:extLst>
            </p:cNvPr>
            <p:cNvSpPr/>
            <p:nvPr/>
          </p:nvSpPr>
          <p:spPr>
            <a:xfrm>
              <a:off x="533667" y="6024439"/>
              <a:ext cx="1901952" cy="1337074"/>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20" name="Rectangle 19">
              <a:extLst>
                <a:ext uri="{FF2B5EF4-FFF2-40B4-BE49-F238E27FC236}">
                  <a16:creationId xmlns:a16="http://schemas.microsoft.com/office/drawing/2014/main" id="{C736249A-27C3-49DB-94F6-056A7C2F5836}"/>
                </a:ext>
              </a:extLst>
            </p:cNvPr>
            <p:cNvSpPr/>
            <p:nvPr/>
          </p:nvSpPr>
          <p:spPr>
            <a:xfrm>
              <a:off x="1658585" y="6024438"/>
              <a:ext cx="5972343" cy="1335024"/>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Calibri Light" panose="020F0302020204030204" pitchFamily="34" charset="0"/>
                  <a:cs typeface="Calibri Light" panose="020F0302020204030204" pitchFamily="34" charset="0"/>
                </a:rPr>
                <a:t>Principle 5: Disclosure</a:t>
              </a:r>
            </a:p>
            <a:p>
              <a:r>
                <a:rPr lang="en-US" sz="2000" i="1" dirty="0">
                  <a:solidFill>
                    <a:schemeClr val="tx1"/>
                  </a:solidFill>
                  <a:latin typeface="Calibri Light" panose="020F0302020204030204" pitchFamily="34" charset="0"/>
                  <a:cs typeface="Calibri Light" panose="020F0302020204030204" pitchFamily="34" charset="0"/>
                </a:rPr>
                <a:t>Publicly disclose total global corporate greenhouse gas footprint, physical energy sources, and allocated energy sources by geographic region.</a:t>
              </a:r>
              <a:endParaRPr lang="en-US" sz="2000" b="1" dirty="0">
                <a:solidFill>
                  <a:schemeClr val="tx1"/>
                </a:solidFill>
                <a:latin typeface="Calibri Light" panose="020F0302020204030204" pitchFamily="34" charset="0"/>
                <a:cs typeface="Calibri Light" panose="020F0302020204030204" pitchFamily="34" charset="0"/>
              </a:endParaRPr>
            </a:p>
          </p:txBody>
        </p:sp>
      </p:grpSp>
      <p:pic>
        <p:nvPicPr>
          <p:cNvPr id="21" name="Picture 20">
            <a:extLst>
              <a:ext uri="{FF2B5EF4-FFF2-40B4-BE49-F238E27FC236}">
                <a16:creationId xmlns:a16="http://schemas.microsoft.com/office/drawing/2014/main" id="{4B06ADF2-E641-4061-8060-17FD8B7EB3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948" y="1254076"/>
            <a:ext cx="1525311" cy="1518314"/>
          </a:xfrm>
          <a:prstGeom prst="rect">
            <a:avLst/>
          </a:prstGeom>
        </p:spPr>
      </p:pic>
    </p:spTree>
    <p:extLst>
      <p:ext uri="{BB962C8B-B14F-4D97-AF65-F5344CB8AC3E}">
        <p14:creationId xmlns:p14="http://schemas.microsoft.com/office/powerpoint/2010/main" val="393641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8A8F-49F3-493E-BB2F-A7B9B88AAAE3}"/>
              </a:ext>
            </a:extLst>
          </p:cNvPr>
          <p:cNvSpPr>
            <a:spLocks noGrp="1"/>
          </p:cNvSpPr>
          <p:nvPr>
            <p:ph idx="1"/>
          </p:nvPr>
        </p:nvSpPr>
        <p:spPr>
          <a:xfrm>
            <a:off x="656948" y="3057525"/>
            <a:ext cx="10515600" cy="2867488"/>
          </a:xfrm>
        </p:spPr>
        <p:txBody>
          <a:bodyPr>
            <a:normAutofit/>
          </a:bodyPr>
          <a:lstStyle/>
          <a:p>
            <a:pPr marL="0" indent="0">
              <a:buNone/>
            </a:pPr>
            <a:r>
              <a:rPr lang="en-US" sz="2000" b="1"/>
              <a:t>What does this look like in practice?</a:t>
            </a:r>
          </a:p>
          <a:p>
            <a:r>
              <a:rPr lang="en-US" sz="2000"/>
              <a:t>Publicly advocate for pro-renewable energy policies at the local, state and federal level.</a:t>
            </a:r>
          </a:p>
          <a:p>
            <a:r>
              <a:rPr lang="en-US" sz="2000"/>
              <a:t>Tie availability of renewable energy to data center citing or other investment opportunities.</a:t>
            </a:r>
          </a:p>
        </p:txBody>
      </p:sp>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6948" y="86032"/>
            <a:ext cx="12192000" cy="1325563"/>
          </a:xfrm>
        </p:spPr>
        <p:txBody>
          <a:bodyPr/>
          <a:lstStyle/>
          <a:p>
            <a:r>
              <a:rPr lang="en-US" dirty="0"/>
              <a:t>From Principles to Practice: </a:t>
            </a:r>
            <a:r>
              <a:rPr lang="en-US" b="1" dirty="0"/>
              <a:t>Advocacy</a:t>
            </a:r>
            <a:r>
              <a:rPr lang="en-US" dirty="0"/>
              <a:t> </a:t>
            </a:r>
          </a:p>
        </p:txBody>
      </p:sp>
      <p:grpSp>
        <p:nvGrpSpPr>
          <p:cNvPr id="15" name="Group 14">
            <a:extLst>
              <a:ext uri="{FF2B5EF4-FFF2-40B4-BE49-F238E27FC236}">
                <a16:creationId xmlns:a16="http://schemas.microsoft.com/office/drawing/2014/main" id="{2F0863C4-D3F9-47DE-A9DA-00204C017E5A}"/>
              </a:ext>
            </a:extLst>
          </p:cNvPr>
          <p:cNvGrpSpPr/>
          <p:nvPr/>
        </p:nvGrpSpPr>
        <p:grpSpPr>
          <a:xfrm>
            <a:off x="656948" y="1233995"/>
            <a:ext cx="9623393" cy="1537321"/>
            <a:chOff x="533667" y="6024438"/>
            <a:chExt cx="7097261" cy="1337075"/>
          </a:xfrm>
        </p:grpSpPr>
        <p:sp>
          <p:nvSpPr>
            <p:cNvPr id="17" name="Rectangle 16">
              <a:extLst>
                <a:ext uri="{FF2B5EF4-FFF2-40B4-BE49-F238E27FC236}">
                  <a16:creationId xmlns:a16="http://schemas.microsoft.com/office/drawing/2014/main" id="{11DD3BB7-0F6E-4AA4-8DAB-E0A4AF464350}"/>
                </a:ext>
              </a:extLst>
            </p:cNvPr>
            <p:cNvSpPr/>
            <p:nvPr/>
          </p:nvSpPr>
          <p:spPr>
            <a:xfrm>
              <a:off x="533667" y="6024439"/>
              <a:ext cx="1901952" cy="1337074"/>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18" name="Rectangle 17">
              <a:extLst>
                <a:ext uri="{FF2B5EF4-FFF2-40B4-BE49-F238E27FC236}">
                  <a16:creationId xmlns:a16="http://schemas.microsoft.com/office/drawing/2014/main" id="{943CC4FC-03F3-4DE7-99B3-C4BAB4A0D3C1}"/>
                </a:ext>
              </a:extLst>
            </p:cNvPr>
            <p:cNvSpPr/>
            <p:nvPr/>
          </p:nvSpPr>
          <p:spPr>
            <a:xfrm>
              <a:off x="1658585" y="6024438"/>
              <a:ext cx="5972343" cy="1335024"/>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i="0" dirty="0">
                  <a:solidFill>
                    <a:schemeClr val="tx1"/>
                  </a:solidFill>
                  <a:latin typeface="Calibri Light" panose="020F0302020204030204" pitchFamily="34" charset="0"/>
                  <a:cs typeface="Calibri Light" panose="020F0302020204030204" pitchFamily="34" charset="0"/>
                </a:rPr>
                <a:t>Principle 6: Advocacy</a:t>
              </a:r>
            </a:p>
            <a:p>
              <a:r>
                <a:rPr lang="en-US" sz="2000" i="1" dirty="0">
                  <a:solidFill>
                    <a:schemeClr val="tx1"/>
                  </a:solidFill>
                  <a:latin typeface="Calibri Light" panose="020F0302020204030204" pitchFamily="34" charset="0"/>
                  <a:cs typeface="Calibri Light" panose="020F0302020204030204" pitchFamily="34" charset="0"/>
                </a:rPr>
                <a:t>Engage in policy advocacy efforts that support the use of renewable energy and grid decarbonization.</a:t>
              </a:r>
              <a:endParaRPr lang="en-US" sz="2000" b="1" dirty="0">
                <a:solidFill>
                  <a:schemeClr val="tx1"/>
                </a:solidFill>
                <a:latin typeface="Calibri Light" panose="020F0302020204030204" pitchFamily="34" charset="0"/>
                <a:cs typeface="Calibri Light" panose="020F0302020204030204" pitchFamily="34" charset="0"/>
              </a:endParaRPr>
            </a:p>
          </p:txBody>
        </p:sp>
      </p:grpSp>
      <p:pic>
        <p:nvPicPr>
          <p:cNvPr id="9" name="Picture 8" descr="A close up of a sign&#10;&#10;Description generated with high confidence">
            <a:extLst>
              <a:ext uri="{FF2B5EF4-FFF2-40B4-BE49-F238E27FC236}">
                <a16:creationId xmlns:a16="http://schemas.microsoft.com/office/drawing/2014/main" id="{1EBAB640-C63F-423F-8B56-F00F2D511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4" y="1231637"/>
            <a:ext cx="1525311" cy="1525311"/>
          </a:xfrm>
          <a:prstGeom prst="rect">
            <a:avLst/>
          </a:prstGeom>
        </p:spPr>
      </p:pic>
    </p:spTree>
    <p:extLst>
      <p:ext uri="{BB962C8B-B14F-4D97-AF65-F5344CB8AC3E}">
        <p14:creationId xmlns:p14="http://schemas.microsoft.com/office/powerpoint/2010/main" val="195746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4084" y="91939"/>
            <a:ext cx="12192000" cy="1325563"/>
          </a:xfrm>
        </p:spPr>
        <p:txBody>
          <a:bodyPr/>
          <a:lstStyle/>
          <a:p>
            <a:r>
              <a:rPr lang="en-US">
                <a:latin typeface="+mn-lt"/>
              </a:rPr>
              <a:t>Future of Internet Power (FoIP)</a:t>
            </a:r>
          </a:p>
        </p:txBody>
      </p:sp>
      <p:sp>
        <p:nvSpPr>
          <p:cNvPr id="6" name="ZoneTexte 1">
            <a:extLst>
              <a:ext uri="{FF2B5EF4-FFF2-40B4-BE49-F238E27FC236}">
                <a16:creationId xmlns:a16="http://schemas.microsoft.com/office/drawing/2014/main" id="{0E39ED89-D9A1-419D-8206-102932051BAF}"/>
              </a:ext>
            </a:extLst>
          </p:cNvPr>
          <p:cNvSpPr txBox="1"/>
          <p:nvPr/>
        </p:nvSpPr>
        <p:spPr>
          <a:xfrm>
            <a:off x="6355951" y="1417502"/>
            <a:ext cx="5255320" cy="4514056"/>
          </a:xfrm>
          <a:prstGeom prst="rect">
            <a:avLst/>
          </a:prstGeom>
          <a:noFill/>
        </p:spPr>
        <p:txBody>
          <a:bodyPr wrap="square" rtlCol="0">
            <a:spAutoFit/>
          </a:bodyPr>
          <a:lstStyle/>
          <a:p>
            <a:pPr>
              <a:spcAft>
                <a:spcPts val="400"/>
              </a:spcAft>
              <a:buClr>
                <a:schemeClr val="bg2"/>
              </a:buClr>
            </a:pPr>
            <a:r>
              <a:rPr lang="en-US" b="1" dirty="0">
                <a:solidFill>
                  <a:srgbClr val="0070C0"/>
                </a:solidFill>
                <a:cs typeface="Arial" panose="020B0604020202020204" pitchFamily="34" charset="0"/>
              </a:rPr>
              <a:t>Why Join?</a:t>
            </a:r>
          </a:p>
          <a:p>
            <a:pPr algn="l" rtl="0" fontAlgn="base"/>
            <a:endParaRPr lang="en-US" sz="1600" b="1" i="0" dirty="0">
              <a:solidFill>
                <a:srgbClr val="000000"/>
              </a:solidFill>
              <a:effectLst/>
            </a:endParaRPr>
          </a:p>
          <a:p>
            <a:pPr algn="l" rtl="0" fontAlgn="base"/>
            <a:r>
              <a:rPr lang="en-US" sz="1600" b="1" i="0" dirty="0">
                <a:solidFill>
                  <a:srgbClr val="000000"/>
                </a:solidFill>
                <a:effectLst/>
              </a:rPr>
              <a:t>Learn</a:t>
            </a:r>
            <a:r>
              <a:rPr lang="en-US" sz="1600" b="0" i="0" dirty="0">
                <a:solidFill>
                  <a:srgbClr val="000000"/>
                </a:solidFill>
                <a:effectLst/>
              </a:rPr>
              <a:t>   </a:t>
            </a:r>
          </a:p>
          <a:p>
            <a:pPr algn="l" rtl="0" fontAlgn="base"/>
            <a:r>
              <a:rPr lang="en-US" sz="1600" b="0" i="0" dirty="0">
                <a:solidFill>
                  <a:srgbClr val="000000"/>
                </a:solidFill>
                <a:effectLst/>
              </a:rPr>
              <a:t>Leverage REBA tools and resources to procure renewable energy. </a:t>
            </a:r>
          </a:p>
          <a:p>
            <a:pPr algn="l" rtl="0" fontAlgn="base"/>
            <a:endParaRPr lang="en-US" sz="1600" b="1" i="0" dirty="0">
              <a:solidFill>
                <a:srgbClr val="000000"/>
              </a:solidFill>
              <a:effectLst/>
            </a:endParaRPr>
          </a:p>
          <a:p>
            <a:pPr algn="l" rtl="0" fontAlgn="base"/>
            <a:r>
              <a:rPr lang="en-US" sz="1600" b="1" i="0" dirty="0">
                <a:solidFill>
                  <a:srgbClr val="000000"/>
                </a:solidFill>
                <a:effectLst/>
              </a:rPr>
              <a:t>Innovate</a:t>
            </a:r>
            <a:r>
              <a:rPr lang="en-US" sz="1600" b="0" i="0" dirty="0">
                <a:solidFill>
                  <a:srgbClr val="000000"/>
                </a:solidFill>
                <a:effectLst/>
              </a:rPr>
              <a:t>   </a:t>
            </a:r>
          </a:p>
          <a:p>
            <a:pPr algn="l" rtl="0" fontAlgn="base"/>
            <a:r>
              <a:rPr lang="en-US" sz="1600" b="0" i="0" dirty="0">
                <a:solidFill>
                  <a:srgbClr val="000000"/>
                </a:solidFill>
                <a:effectLst/>
              </a:rPr>
              <a:t>Partner on solutions for procurement challenges in data centers. </a:t>
            </a:r>
          </a:p>
          <a:p>
            <a:pPr algn="l" rtl="0" fontAlgn="base"/>
            <a:endParaRPr lang="en-US" sz="1600" b="1" i="0" dirty="0">
              <a:solidFill>
                <a:srgbClr val="000000"/>
              </a:solidFill>
              <a:effectLst/>
            </a:endParaRPr>
          </a:p>
          <a:p>
            <a:pPr algn="l" rtl="0" fontAlgn="base"/>
            <a:r>
              <a:rPr lang="en-US" sz="1600" b="1" i="0" dirty="0">
                <a:solidFill>
                  <a:srgbClr val="000000"/>
                </a:solidFill>
                <a:effectLst/>
              </a:rPr>
              <a:t>Connect</a:t>
            </a:r>
            <a:r>
              <a:rPr lang="en-US" sz="1600" b="0" i="0" dirty="0">
                <a:solidFill>
                  <a:srgbClr val="000000"/>
                </a:solidFill>
                <a:effectLst/>
              </a:rPr>
              <a:t> </a:t>
            </a:r>
          </a:p>
          <a:p>
            <a:pPr algn="l" rtl="0" fontAlgn="base"/>
            <a:r>
              <a:rPr lang="en-US" sz="1600" b="0" i="0" dirty="0">
                <a:solidFill>
                  <a:srgbClr val="000000"/>
                </a:solidFill>
                <a:effectLst/>
              </a:rPr>
              <a:t>Collaborate with peers for exclusive insights, best practices, and lessons learned. </a:t>
            </a:r>
          </a:p>
          <a:p>
            <a:pPr algn="l" rtl="0" fontAlgn="base"/>
            <a:endParaRPr lang="en-US" sz="1600" b="1" i="0" dirty="0">
              <a:solidFill>
                <a:srgbClr val="000000"/>
              </a:solidFill>
              <a:effectLst/>
            </a:endParaRPr>
          </a:p>
          <a:p>
            <a:pPr algn="l" rtl="0" fontAlgn="base"/>
            <a:r>
              <a:rPr lang="en-US" sz="1600" b="1" i="0" dirty="0">
                <a:solidFill>
                  <a:srgbClr val="000000"/>
                </a:solidFill>
                <a:effectLst/>
              </a:rPr>
              <a:t>Amplify</a:t>
            </a:r>
            <a:r>
              <a:rPr lang="en-US" sz="1600" b="0" i="0" dirty="0">
                <a:solidFill>
                  <a:srgbClr val="000000"/>
                </a:solidFill>
                <a:effectLst/>
              </a:rPr>
              <a:t> </a:t>
            </a:r>
          </a:p>
          <a:p>
            <a:pPr algn="l" rtl="0" fontAlgn="base"/>
            <a:r>
              <a:rPr lang="en-US" sz="1600" b="0" i="0" dirty="0">
                <a:solidFill>
                  <a:srgbClr val="000000"/>
                </a:solidFill>
                <a:effectLst/>
              </a:rPr>
              <a:t>Raise awareness of efforts to decarbonize data centers and the public cloud. </a:t>
            </a:r>
          </a:p>
          <a:p>
            <a:pPr>
              <a:spcAft>
                <a:spcPts val="400"/>
              </a:spcAft>
              <a:buClr>
                <a:schemeClr val="bg2"/>
              </a:buClr>
            </a:pPr>
            <a:endParaRPr lang="en-US" sz="1200" dirty="0">
              <a:cs typeface="Arial" panose="020B0604020202020204" pitchFamily="34" charset="0"/>
            </a:endParaRPr>
          </a:p>
        </p:txBody>
      </p:sp>
      <p:sp>
        <p:nvSpPr>
          <p:cNvPr id="7" name="TextBox 6">
            <a:extLst>
              <a:ext uri="{FF2B5EF4-FFF2-40B4-BE49-F238E27FC236}">
                <a16:creationId xmlns:a16="http://schemas.microsoft.com/office/drawing/2014/main" id="{B2E799D5-78C1-4779-9251-B4EA30AB8623}"/>
              </a:ext>
            </a:extLst>
          </p:cNvPr>
          <p:cNvSpPr txBox="1"/>
          <p:nvPr/>
        </p:nvSpPr>
        <p:spPr>
          <a:xfrm>
            <a:off x="668312" y="3135506"/>
            <a:ext cx="5439175" cy="1695513"/>
          </a:xfrm>
          <a:prstGeom prst="rect">
            <a:avLst/>
          </a:prstGeom>
          <a:noFill/>
        </p:spPr>
        <p:txBody>
          <a:bodyPr wrap="square" rtlCol="0">
            <a:noAutofit/>
          </a:bodyPr>
          <a:lstStyle/>
          <a:p>
            <a:pPr algn="l">
              <a:buClr>
                <a:schemeClr val="bg2"/>
              </a:buClr>
            </a:pPr>
            <a:r>
              <a:rPr lang="en-US" b="1" dirty="0">
                <a:solidFill>
                  <a:srgbClr val="0070C0"/>
                </a:solidFill>
                <a:cs typeface="Arial" pitchFamily="34" charset="0"/>
              </a:rPr>
              <a:t>What We Do</a:t>
            </a:r>
          </a:p>
          <a:p>
            <a:pPr algn="l"/>
            <a:r>
              <a:rPr lang="en-US" sz="1600" b="0" i="0" dirty="0">
                <a:solidFill>
                  <a:srgbClr val="000000"/>
                </a:solidFill>
                <a:effectLst/>
              </a:rPr>
              <a:t>FoIP brings together </a:t>
            </a:r>
            <a:r>
              <a:rPr lang="en-US" sz="1600" b="0" i="0" dirty="0" err="1">
                <a:solidFill>
                  <a:srgbClr val="000000"/>
                </a:solidFill>
                <a:effectLst/>
              </a:rPr>
              <a:t>colo</a:t>
            </a:r>
            <a:r>
              <a:rPr lang="en-US" sz="1600" b="0" i="0" dirty="0">
                <a:solidFill>
                  <a:srgbClr val="000000"/>
                </a:solidFill>
                <a:effectLst/>
              </a:rPr>
              <a:t> and cloud customers,</a:t>
            </a:r>
            <a:r>
              <a:rPr lang="en-US" sz="1600" dirty="0">
                <a:solidFill>
                  <a:srgbClr val="000000"/>
                </a:solidFill>
              </a:rPr>
              <a:t> service providers</a:t>
            </a:r>
            <a:r>
              <a:rPr lang="en-US" sz="1600" b="0" i="0" dirty="0">
                <a:solidFill>
                  <a:srgbClr val="000000"/>
                </a:solidFill>
                <a:effectLst/>
              </a:rPr>
              <a:t>, and industry stakeholders to address challenges to renewable energy procurement and energy management through innovative solutions and collaboration.</a:t>
            </a:r>
            <a:endParaRPr lang="en-US" sz="1200" dirty="0"/>
          </a:p>
        </p:txBody>
      </p:sp>
      <p:sp>
        <p:nvSpPr>
          <p:cNvPr id="8" name="TextBox 7">
            <a:extLst>
              <a:ext uri="{FF2B5EF4-FFF2-40B4-BE49-F238E27FC236}">
                <a16:creationId xmlns:a16="http://schemas.microsoft.com/office/drawing/2014/main" id="{43A29C74-3E9C-4780-9CAA-A8CF4289FDDD}"/>
              </a:ext>
            </a:extLst>
          </p:cNvPr>
          <p:cNvSpPr txBox="1"/>
          <p:nvPr/>
        </p:nvSpPr>
        <p:spPr>
          <a:xfrm>
            <a:off x="656825" y="1439993"/>
            <a:ext cx="5439175" cy="1695513"/>
          </a:xfrm>
          <a:prstGeom prst="rect">
            <a:avLst/>
          </a:prstGeom>
          <a:noFill/>
        </p:spPr>
        <p:txBody>
          <a:bodyPr wrap="square" rtlCol="0">
            <a:noAutofit/>
          </a:bodyPr>
          <a:lstStyle/>
          <a:p>
            <a:pPr algn="l">
              <a:buClr>
                <a:schemeClr val="bg2"/>
              </a:buClr>
            </a:pPr>
            <a:r>
              <a:rPr lang="en-US" b="1" dirty="0">
                <a:solidFill>
                  <a:srgbClr val="0070C0"/>
                </a:solidFill>
                <a:cs typeface="Arial" pitchFamily="34" charset="0"/>
              </a:rPr>
              <a:t>Who We Are</a:t>
            </a:r>
          </a:p>
          <a:p>
            <a:pPr algn="l"/>
            <a:r>
              <a:rPr lang="en-US" sz="1600" dirty="0">
                <a:solidFill>
                  <a:srgbClr val="000000"/>
                </a:solidFill>
              </a:rPr>
              <a:t>Future of Internet Power is a key coalition of 19 data service providers and customers identifying barriers to and developing solutions for energy management and renewable energy procurement by colocation data center facilities (</a:t>
            </a:r>
            <a:r>
              <a:rPr lang="en-US" sz="1600" dirty="0" err="1">
                <a:solidFill>
                  <a:srgbClr val="000000"/>
                </a:solidFill>
              </a:rPr>
              <a:t>colos</a:t>
            </a:r>
            <a:r>
              <a:rPr lang="en-US" sz="1600" dirty="0">
                <a:solidFill>
                  <a:srgbClr val="000000"/>
                </a:solidFill>
              </a:rPr>
              <a:t>) and outsourced cloud infrastructure (cloud) service providers.  </a:t>
            </a:r>
          </a:p>
        </p:txBody>
      </p:sp>
      <p:sp>
        <p:nvSpPr>
          <p:cNvPr id="9" name="TextBox 8">
            <a:hlinkClick r:id="rId3"/>
            <a:extLst>
              <a:ext uri="{FF2B5EF4-FFF2-40B4-BE49-F238E27FC236}">
                <a16:creationId xmlns:a16="http://schemas.microsoft.com/office/drawing/2014/main" id="{61592920-88ED-EE4A-BF77-7F863238BFC4}"/>
              </a:ext>
            </a:extLst>
          </p:cNvPr>
          <p:cNvSpPr txBox="1"/>
          <p:nvPr/>
        </p:nvSpPr>
        <p:spPr>
          <a:xfrm>
            <a:off x="3376412" y="6027201"/>
            <a:ext cx="5439175" cy="360550"/>
          </a:xfrm>
          <a:prstGeom prst="rect">
            <a:avLst/>
          </a:prstGeom>
          <a:noFill/>
        </p:spPr>
        <p:txBody>
          <a:bodyPr wrap="square" rtlCol="0">
            <a:noAutofit/>
          </a:bodyPr>
          <a:lstStyle/>
          <a:p>
            <a:pPr algn="ctr">
              <a:buClr>
                <a:schemeClr val="bg2"/>
              </a:buClr>
            </a:pPr>
            <a:r>
              <a:rPr lang="en-US" sz="2000" b="1" u="sng" dirty="0">
                <a:solidFill>
                  <a:srgbClr val="0070C0"/>
                </a:solidFill>
                <a:cs typeface="Arial" pitchFamily="34" charset="0"/>
              </a:rPr>
              <a:t>Learn more at </a:t>
            </a:r>
            <a:r>
              <a:rPr lang="en-US" sz="2000" b="1" u="sng" dirty="0" err="1">
                <a:solidFill>
                  <a:srgbClr val="0070C0"/>
                </a:solidFill>
                <a:cs typeface="Arial" pitchFamily="34" charset="0"/>
              </a:rPr>
              <a:t>cebuyers.org</a:t>
            </a:r>
            <a:endParaRPr lang="en-US" sz="1400" u="sng" dirty="0">
              <a:solidFill>
                <a:srgbClr val="0070C0"/>
              </a:solidFill>
            </a:endParaRPr>
          </a:p>
        </p:txBody>
      </p:sp>
    </p:spTree>
    <p:extLst>
      <p:ext uri="{BB962C8B-B14F-4D97-AF65-F5344CB8AC3E}">
        <p14:creationId xmlns:p14="http://schemas.microsoft.com/office/powerpoint/2010/main" val="136002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7E7F6-3A2D-7C4A-A1D1-BD034E1388C5}"/>
              </a:ext>
            </a:extLst>
          </p:cNvPr>
          <p:cNvSpPr>
            <a:spLocks noGrp="1"/>
          </p:cNvSpPr>
          <p:nvPr>
            <p:ph idx="1"/>
          </p:nvPr>
        </p:nvSpPr>
        <p:spPr>
          <a:xfrm>
            <a:off x="3421626" y="1487605"/>
            <a:ext cx="7932173" cy="4734328"/>
          </a:xfrm>
        </p:spPr>
        <p:txBody>
          <a:bodyPr>
            <a:normAutofit/>
          </a:bodyPr>
          <a:lstStyle/>
          <a:p>
            <a:r>
              <a:rPr lang="en-US" sz="2000" b="0">
                <a:solidFill>
                  <a:schemeClr val="tx1"/>
                </a:solidFill>
              </a:rPr>
              <a:t>Key Talking Points </a:t>
            </a:r>
          </a:p>
          <a:p>
            <a:r>
              <a:rPr lang="en-US" sz="2000" b="0">
                <a:solidFill>
                  <a:schemeClr val="tx1"/>
                </a:solidFill>
              </a:rPr>
              <a:t>The Corporate Colocation and Cloud Buyers’ Principles Overview Slide</a:t>
            </a:r>
          </a:p>
          <a:p>
            <a:r>
              <a:rPr lang="en-US" sz="2000" b="0">
                <a:solidFill>
                  <a:schemeClr val="tx1"/>
                </a:solidFill>
              </a:rPr>
              <a:t>The Business Case </a:t>
            </a:r>
          </a:p>
          <a:p>
            <a:r>
              <a:rPr lang="en-US" sz="2000" b="0">
                <a:solidFill>
                  <a:schemeClr val="tx1"/>
                </a:solidFill>
              </a:rPr>
              <a:t>Putting the Principles Into Practice</a:t>
            </a:r>
          </a:p>
          <a:p>
            <a:r>
              <a:rPr lang="en-US" sz="2000" b="0">
                <a:solidFill>
                  <a:schemeClr val="tx1"/>
                </a:solidFill>
              </a:rPr>
              <a:t>Future of Internet Power Overview Slide</a:t>
            </a:r>
          </a:p>
          <a:p>
            <a:pPr marL="0" indent="0">
              <a:buNone/>
            </a:pPr>
            <a:endParaRPr lang="en-US">
              <a:solidFill>
                <a:schemeClr val="tx1"/>
              </a:solidFill>
            </a:endParaRPr>
          </a:p>
        </p:txBody>
      </p:sp>
      <p:sp>
        <p:nvSpPr>
          <p:cNvPr id="3" name="Title 2">
            <a:extLst>
              <a:ext uri="{FF2B5EF4-FFF2-40B4-BE49-F238E27FC236}">
                <a16:creationId xmlns:a16="http://schemas.microsoft.com/office/drawing/2014/main" id="{813FF792-04CD-8949-800A-4DAFB9416763}"/>
              </a:ext>
            </a:extLst>
          </p:cNvPr>
          <p:cNvSpPr>
            <a:spLocks noGrp="1"/>
          </p:cNvSpPr>
          <p:nvPr>
            <p:ph type="title"/>
          </p:nvPr>
        </p:nvSpPr>
        <p:spPr/>
        <p:txBody>
          <a:bodyPr/>
          <a:lstStyle/>
          <a:p>
            <a:r>
              <a:rPr lang="en-US"/>
              <a:t>Contents</a:t>
            </a:r>
          </a:p>
        </p:txBody>
      </p:sp>
      <p:sp>
        <p:nvSpPr>
          <p:cNvPr id="4" name="Slide Number Placeholder 3">
            <a:extLst>
              <a:ext uri="{FF2B5EF4-FFF2-40B4-BE49-F238E27FC236}">
                <a16:creationId xmlns:a16="http://schemas.microsoft.com/office/drawing/2014/main" id="{93488806-460E-2043-9E87-E48A5F165556}"/>
              </a:ext>
            </a:extLst>
          </p:cNvPr>
          <p:cNvSpPr>
            <a:spLocks noGrp="1"/>
          </p:cNvSpPr>
          <p:nvPr>
            <p:ph type="sldNum" sz="quarter" idx="12"/>
          </p:nvPr>
        </p:nvSpPr>
        <p:spPr/>
        <p:txBody>
          <a:bodyPr/>
          <a:lstStyle/>
          <a:p>
            <a:fld id="{B963D013-6D3E-2C40-8E28-D3F65229592C}" type="slidenum">
              <a:rPr lang="en-US" smtClean="0"/>
              <a:pPr/>
              <a:t>2</a:t>
            </a:fld>
            <a:endParaRPr lang="en-US"/>
          </a:p>
        </p:txBody>
      </p:sp>
      <p:sp>
        <p:nvSpPr>
          <p:cNvPr id="6" name="Title 2">
            <a:extLst>
              <a:ext uri="{FF2B5EF4-FFF2-40B4-BE49-F238E27FC236}">
                <a16:creationId xmlns:a16="http://schemas.microsoft.com/office/drawing/2014/main" id="{8AA380A6-268B-4312-AEA8-03FE6AFD1711}"/>
              </a:ext>
            </a:extLst>
          </p:cNvPr>
          <p:cNvSpPr txBox="1">
            <a:spLocks/>
          </p:cNvSpPr>
          <p:nvPr/>
        </p:nvSpPr>
        <p:spPr>
          <a:xfrm>
            <a:off x="3106994" y="91500"/>
            <a:ext cx="903584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0" i="0" kern="1200">
                <a:solidFill>
                  <a:schemeClr val="bg1"/>
                </a:solidFill>
                <a:latin typeface="Calibri" panose="020F0502020204030204" pitchFamily="34" charset="0"/>
                <a:ea typeface="+mj-ea"/>
                <a:cs typeface="Calibri" panose="020F0502020204030204" pitchFamily="34" charset="0"/>
              </a:defRPr>
            </a:lvl1pPr>
          </a:lstStyle>
          <a:p>
            <a:pPr algn="l"/>
            <a:r>
              <a:rPr lang="en-US" sz="4400" dirty="0">
                <a:solidFill>
                  <a:srgbClr val="3E4752"/>
                </a:solidFill>
              </a:rPr>
              <a:t>Contents</a:t>
            </a:r>
          </a:p>
        </p:txBody>
      </p:sp>
    </p:spTree>
    <p:extLst>
      <p:ext uri="{BB962C8B-B14F-4D97-AF65-F5344CB8AC3E}">
        <p14:creationId xmlns:p14="http://schemas.microsoft.com/office/powerpoint/2010/main" val="280579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D794C-1FAA-447E-8242-5CCE67C0E44A}"/>
              </a:ext>
            </a:extLst>
          </p:cNvPr>
          <p:cNvSpPr>
            <a:spLocks noGrp="1"/>
          </p:cNvSpPr>
          <p:nvPr>
            <p:ph idx="1"/>
          </p:nvPr>
        </p:nvSpPr>
        <p:spPr>
          <a:xfrm>
            <a:off x="657532" y="1174716"/>
            <a:ext cx="10515600" cy="4800601"/>
          </a:xfrm>
        </p:spPr>
        <p:txBody>
          <a:bodyPr vert="horz" lIns="91440" tIns="45720" rIns="91440" bIns="45720" rtlCol="0" anchor="t">
            <a:normAutofit lnSpcReduction="10000"/>
          </a:bodyPr>
          <a:lstStyle/>
          <a:p>
            <a:r>
              <a:rPr lang="en-US" sz="1800" dirty="0">
                <a:latin typeface="Calibri"/>
                <a:cs typeface="Calibri"/>
              </a:rPr>
              <a:t>The Corporate Colocation and Cloud Buyers’ Principles outline six criteria that companies using </a:t>
            </a:r>
            <a:r>
              <a:rPr lang="en-US" sz="1800" dirty="0" err="1">
                <a:latin typeface="Calibri"/>
                <a:cs typeface="Calibri"/>
              </a:rPr>
              <a:t>colo</a:t>
            </a:r>
            <a:r>
              <a:rPr lang="en-US" sz="1800" dirty="0">
                <a:latin typeface="Calibri"/>
                <a:cs typeface="Calibri"/>
              </a:rPr>
              <a:t> or cloud services would like to see their service providers meet, such as providing data on customer energy consumption, procuring renewable energy to power data center operations, and supporting renewable energy advocacy efforts. </a:t>
            </a:r>
            <a:endParaRPr lang="en-US" sz="1800" dirty="0"/>
          </a:p>
          <a:p>
            <a:r>
              <a:rPr lang="en-US" sz="1800" dirty="0">
                <a:latin typeface="Calibri"/>
                <a:cs typeface="Calibri"/>
              </a:rPr>
              <a:t>This signatory campaign was launched in late 2016 and currently has 25 signatories and supporters</a:t>
            </a:r>
          </a:p>
          <a:p>
            <a:r>
              <a:rPr lang="en-US" sz="1800" b="1" dirty="0">
                <a:latin typeface="Calibri"/>
                <a:cs typeface="Calibri"/>
              </a:rPr>
              <a:t>Customers of </a:t>
            </a:r>
            <a:r>
              <a:rPr lang="en-US" sz="1800" b="1" dirty="0" err="1">
                <a:latin typeface="Calibri"/>
                <a:cs typeface="Calibri"/>
              </a:rPr>
              <a:t>colo</a:t>
            </a:r>
            <a:r>
              <a:rPr lang="en-US" sz="1800" b="1" dirty="0">
                <a:latin typeface="Calibri"/>
                <a:cs typeface="Calibri"/>
              </a:rPr>
              <a:t> data centers and cloud services can become signatories</a:t>
            </a:r>
            <a:r>
              <a:rPr lang="en-US" sz="1800" dirty="0">
                <a:latin typeface="Calibri"/>
                <a:cs typeface="Calibri"/>
              </a:rPr>
              <a:t>, thereby demonstrating their company’s support for the six Principles. </a:t>
            </a:r>
            <a:endParaRPr lang="en-US" sz="1800" dirty="0"/>
          </a:p>
          <a:p>
            <a:r>
              <a:rPr lang="en-US" sz="1800" b="1" dirty="0">
                <a:latin typeface="Calibri"/>
                <a:cs typeface="Calibri"/>
              </a:rPr>
              <a:t>Cloud and </a:t>
            </a:r>
            <a:r>
              <a:rPr lang="en-US" sz="1800" b="1" dirty="0" err="1">
                <a:latin typeface="Calibri"/>
                <a:cs typeface="Calibri"/>
              </a:rPr>
              <a:t>colo</a:t>
            </a:r>
            <a:r>
              <a:rPr lang="en-US" sz="1800" b="1" dirty="0">
                <a:latin typeface="Calibri"/>
                <a:cs typeface="Calibri"/>
              </a:rPr>
              <a:t> providers can become supporters </a:t>
            </a:r>
            <a:r>
              <a:rPr lang="en-US" sz="1800" dirty="0">
                <a:latin typeface="Calibri"/>
                <a:cs typeface="Calibri"/>
              </a:rPr>
              <a:t>of this effort and work with their customers to put the Principles into practice.</a:t>
            </a:r>
          </a:p>
          <a:p>
            <a:r>
              <a:rPr lang="en-US" sz="1800" b="1" dirty="0">
                <a:latin typeface="Calibri"/>
                <a:cs typeface="Calibri"/>
              </a:rPr>
              <a:t>Service providers in supporting industries can become supporters</a:t>
            </a:r>
            <a:r>
              <a:rPr lang="en-US" sz="1800" dirty="0">
                <a:latin typeface="Calibri"/>
                <a:cs typeface="Calibri"/>
              </a:rPr>
              <a:t> of this effort and work with their customers to put the Principles into practice.</a:t>
            </a:r>
          </a:p>
          <a:p>
            <a:r>
              <a:rPr lang="en-US" sz="1800" dirty="0">
                <a:latin typeface="Calibri"/>
                <a:cs typeface="Calibri"/>
              </a:rPr>
              <a:t>The Principles are </a:t>
            </a:r>
            <a:r>
              <a:rPr lang="en-US" sz="1800" b="1" dirty="0">
                <a:latin typeface="Calibri"/>
                <a:cs typeface="Calibri"/>
              </a:rPr>
              <a:t>concise, directional statements that are non-­binding </a:t>
            </a:r>
            <a:r>
              <a:rPr lang="en-US" sz="1800" dirty="0">
                <a:latin typeface="Calibri"/>
                <a:cs typeface="Calibri"/>
              </a:rPr>
              <a:t>and intended to encourage </a:t>
            </a:r>
            <a:r>
              <a:rPr lang="en-US" sz="1800" dirty="0" err="1">
                <a:latin typeface="Calibri"/>
                <a:cs typeface="Calibri"/>
              </a:rPr>
              <a:t>colo</a:t>
            </a:r>
            <a:r>
              <a:rPr lang="en-US" sz="1800" dirty="0">
                <a:latin typeface="Calibri"/>
                <a:cs typeface="Calibri"/>
              </a:rPr>
              <a:t> and cloud customers to engage with providers about options for efficiency and renewables solutions. The Principles can also be used as a </a:t>
            </a:r>
            <a:r>
              <a:rPr lang="en-US" sz="1800" b="1" dirty="0">
                <a:latin typeface="Calibri"/>
                <a:cs typeface="Calibri"/>
              </a:rPr>
              <a:t>criteria checklist</a:t>
            </a:r>
            <a:r>
              <a:rPr lang="en-US" sz="1800" dirty="0">
                <a:latin typeface="Calibri"/>
                <a:cs typeface="Calibri"/>
              </a:rPr>
              <a:t> when companies are siting new </a:t>
            </a:r>
            <a:r>
              <a:rPr lang="en-US" sz="1800" dirty="0" err="1">
                <a:latin typeface="Calibri"/>
                <a:cs typeface="Calibri"/>
              </a:rPr>
              <a:t>colo</a:t>
            </a:r>
            <a:r>
              <a:rPr lang="en-US" sz="1800" dirty="0">
                <a:latin typeface="Calibri"/>
                <a:cs typeface="Calibri"/>
              </a:rPr>
              <a:t> or cloud service providers and locations. </a:t>
            </a:r>
            <a:endParaRPr lang="en-US" sz="1800" dirty="0"/>
          </a:p>
          <a:p>
            <a:r>
              <a:rPr lang="en-US" sz="1800" dirty="0">
                <a:latin typeface="Calibri"/>
                <a:cs typeface="Calibri"/>
              </a:rPr>
              <a:t>By supporting the Principles and giving preference to providers that meet the criteria, companies </a:t>
            </a:r>
            <a:r>
              <a:rPr lang="en-US" sz="1800" b="1" dirty="0">
                <a:latin typeface="Calibri"/>
                <a:cs typeface="Calibri"/>
              </a:rPr>
              <a:t>will help accelerate the demand for renewable energy and reduce GHG emissions.</a:t>
            </a:r>
          </a:p>
          <a:p>
            <a:endParaRPr lang="en-US" sz="1800" dirty="0"/>
          </a:p>
        </p:txBody>
      </p:sp>
      <p:sp>
        <p:nvSpPr>
          <p:cNvPr id="3" name="Title 2">
            <a:extLst>
              <a:ext uri="{FF2B5EF4-FFF2-40B4-BE49-F238E27FC236}">
                <a16:creationId xmlns:a16="http://schemas.microsoft.com/office/drawing/2014/main" id="{052C7544-02DB-4005-805E-0E2DF3522A52}"/>
              </a:ext>
            </a:extLst>
          </p:cNvPr>
          <p:cNvSpPr>
            <a:spLocks noGrp="1"/>
          </p:cNvSpPr>
          <p:nvPr>
            <p:ph type="title"/>
          </p:nvPr>
        </p:nvSpPr>
        <p:spPr>
          <a:xfrm>
            <a:off x="657532" y="85919"/>
            <a:ext cx="12192000" cy="1325563"/>
          </a:xfrm>
        </p:spPr>
        <p:txBody>
          <a:bodyPr/>
          <a:lstStyle/>
          <a:p>
            <a:r>
              <a:rPr lang="en-US"/>
              <a:t>The Principles | Key Talking Points</a:t>
            </a:r>
          </a:p>
        </p:txBody>
      </p:sp>
    </p:spTree>
    <p:extLst>
      <p:ext uri="{BB962C8B-B14F-4D97-AF65-F5344CB8AC3E}">
        <p14:creationId xmlns:p14="http://schemas.microsoft.com/office/powerpoint/2010/main" val="250989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B9DC7-A899-437A-B70E-B1319EFEB30B}"/>
              </a:ext>
            </a:extLst>
          </p:cNvPr>
          <p:cNvSpPr>
            <a:spLocks noGrp="1"/>
          </p:cNvSpPr>
          <p:nvPr>
            <p:ph type="title"/>
          </p:nvPr>
        </p:nvSpPr>
        <p:spPr>
          <a:xfrm>
            <a:off x="0" y="157812"/>
            <a:ext cx="12192000" cy="1856804"/>
          </a:xfrm>
        </p:spPr>
        <p:txBody>
          <a:bodyPr/>
          <a:lstStyle/>
          <a:p>
            <a:pPr algn="ctr"/>
            <a:r>
              <a:rPr lang="en-US" sz="3600" dirty="0">
                <a:latin typeface="+mn-lt"/>
              </a:rPr>
              <a:t>The Corporate Colocation and Cloud Buyers’ Principles</a:t>
            </a:r>
            <a:br>
              <a:rPr lang="en-US" sz="2000" dirty="0">
                <a:latin typeface="+mn-lt"/>
              </a:rPr>
            </a:br>
            <a:endParaRPr lang="en-US" sz="2000" dirty="0">
              <a:latin typeface="+mn-lt"/>
            </a:endParaRPr>
          </a:p>
        </p:txBody>
      </p:sp>
      <p:sp>
        <p:nvSpPr>
          <p:cNvPr id="2" name="Rectangle 1">
            <a:extLst>
              <a:ext uri="{FF2B5EF4-FFF2-40B4-BE49-F238E27FC236}">
                <a16:creationId xmlns:a16="http://schemas.microsoft.com/office/drawing/2014/main" id="{F0CF498B-DFAA-CB43-A901-68E6B6DD4A49}"/>
              </a:ext>
            </a:extLst>
          </p:cNvPr>
          <p:cNvSpPr/>
          <p:nvPr/>
        </p:nvSpPr>
        <p:spPr>
          <a:xfrm>
            <a:off x="149905" y="1223779"/>
            <a:ext cx="11892190" cy="646331"/>
          </a:xfrm>
          <a:prstGeom prst="rect">
            <a:avLst/>
          </a:prstGeom>
        </p:spPr>
        <p:txBody>
          <a:bodyPr wrap="square">
            <a:spAutoFit/>
          </a:bodyPr>
          <a:lstStyle/>
          <a:p>
            <a:pPr algn="ctr"/>
            <a:r>
              <a:rPr lang="en-US" dirty="0">
                <a:solidFill>
                  <a:schemeClr val="dk1"/>
                </a:solidFill>
                <a:ea typeface="Arial"/>
                <a:cs typeface="Arial"/>
                <a:sym typeface="Arial"/>
              </a:rPr>
              <a:t>As customers of colocation and cloud services, we agree that the following principles, if followed by colocation and cloud service providers, will help us meet our sustainability goals. We will give preference to providers who do the following:</a:t>
            </a:r>
            <a:endParaRPr lang="en-US" dirty="0"/>
          </a:p>
        </p:txBody>
      </p:sp>
      <p:sp>
        <p:nvSpPr>
          <p:cNvPr id="4" name="Rectangle 3">
            <a:extLst>
              <a:ext uri="{FF2B5EF4-FFF2-40B4-BE49-F238E27FC236}">
                <a16:creationId xmlns:a16="http://schemas.microsoft.com/office/drawing/2014/main" id="{4A779330-8E27-5D49-AD31-D2FA67A7AE49}"/>
              </a:ext>
            </a:extLst>
          </p:cNvPr>
          <p:cNvSpPr/>
          <p:nvPr/>
        </p:nvSpPr>
        <p:spPr>
          <a:xfrm>
            <a:off x="624932"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C6727-0E6A-EF48-89F2-A664995B1B59}"/>
              </a:ext>
            </a:extLst>
          </p:cNvPr>
          <p:cNvSpPr/>
          <p:nvPr/>
        </p:nvSpPr>
        <p:spPr>
          <a:xfrm>
            <a:off x="2459828"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CD5496-06F2-1B45-8401-48772011A177}"/>
              </a:ext>
            </a:extLst>
          </p:cNvPr>
          <p:cNvSpPr/>
          <p:nvPr/>
        </p:nvSpPr>
        <p:spPr>
          <a:xfrm>
            <a:off x="4294724"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D55FC43-1DC3-2543-8479-C16741E8B2F9}"/>
              </a:ext>
            </a:extLst>
          </p:cNvPr>
          <p:cNvSpPr/>
          <p:nvPr/>
        </p:nvSpPr>
        <p:spPr>
          <a:xfrm>
            <a:off x="6104995"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575365-D770-074E-8656-8CC483FB0734}"/>
              </a:ext>
            </a:extLst>
          </p:cNvPr>
          <p:cNvSpPr/>
          <p:nvPr/>
        </p:nvSpPr>
        <p:spPr>
          <a:xfrm>
            <a:off x="7915266"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A49201-DDD4-EE4C-A967-A7C7CBA5ECB4}"/>
              </a:ext>
            </a:extLst>
          </p:cNvPr>
          <p:cNvSpPr/>
          <p:nvPr/>
        </p:nvSpPr>
        <p:spPr>
          <a:xfrm>
            <a:off x="9719251" y="1987202"/>
            <a:ext cx="1626193" cy="1272036"/>
          </a:xfrm>
          <a:prstGeom prst="rect">
            <a:avLst/>
          </a:prstGeom>
          <a:solidFill>
            <a:srgbClr val="21B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A6AD30A3-AEA6-AE44-8E59-0DF59B1EC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48" y="2045405"/>
            <a:ext cx="714760" cy="714760"/>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67BAE8EF-FA96-C941-B7A6-526286D70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473" y="2060386"/>
            <a:ext cx="751179" cy="757545"/>
          </a:xfrm>
          <a:prstGeom prst="rect">
            <a:avLst/>
          </a:prstGeom>
        </p:spPr>
      </p:pic>
      <p:pic>
        <p:nvPicPr>
          <p:cNvPr id="10" name="Picture 9" descr="Icon&#10;&#10;Description automatically generated">
            <a:extLst>
              <a:ext uri="{FF2B5EF4-FFF2-40B4-BE49-F238E27FC236}">
                <a16:creationId xmlns:a16="http://schemas.microsoft.com/office/drawing/2014/main" id="{CED6EA53-A0EA-394B-AB70-73E8E5FC8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984" y="2045405"/>
            <a:ext cx="722787" cy="716764"/>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4C13552E-8F9D-0049-845E-9A36C89E1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024" y="1948200"/>
            <a:ext cx="909170" cy="909170"/>
          </a:xfrm>
          <a:prstGeom prst="rect">
            <a:avLst/>
          </a:prstGeom>
        </p:spPr>
      </p:pic>
      <p:pic>
        <p:nvPicPr>
          <p:cNvPr id="19" name="Picture 18" descr="Icon&#10;&#10;Description automatically generated">
            <a:extLst>
              <a:ext uri="{FF2B5EF4-FFF2-40B4-BE49-F238E27FC236}">
                <a16:creationId xmlns:a16="http://schemas.microsoft.com/office/drawing/2014/main" id="{E527BB41-83D4-8C44-8EE0-C09896B02A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3936" y="2076422"/>
            <a:ext cx="709740" cy="709740"/>
          </a:xfrm>
          <a:prstGeom prst="rect">
            <a:avLst/>
          </a:prstGeom>
        </p:spPr>
      </p:pic>
      <p:pic>
        <p:nvPicPr>
          <p:cNvPr id="22" name="Picture 21" descr="Icon&#10;&#10;Description automatically generated">
            <a:extLst>
              <a:ext uri="{FF2B5EF4-FFF2-40B4-BE49-F238E27FC236}">
                <a16:creationId xmlns:a16="http://schemas.microsoft.com/office/drawing/2014/main" id="{3E215323-EDC8-364B-8BD4-EFC88BBDC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4390" y="2044612"/>
            <a:ext cx="750454" cy="750454"/>
          </a:xfrm>
          <a:prstGeom prst="rect">
            <a:avLst/>
          </a:prstGeom>
        </p:spPr>
      </p:pic>
      <p:sp>
        <p:nvSpPr>
          <p:cNvPr id="23" name="TextBox 22">
            <a:extLst>
              <a:ext uri="{FF2B5EF4-FFF2-40B4-BE49-F238E27FC236}">
                <a16:creationId xmlns:a16="http://schemas.microsoft.com/office/drawing/2014/main" id="{3D64367E-6819-D442-9D5F-8CFE505BC5DA}"/>
              </a:ext>
            </a:extLst>
          </p:cNvPr>
          <p:cNvSpPr txBox="1"/>
          <p:nvPr/>
        </p:nvSpPr>
        <p:spPr>
          <a:xfrm>
            <a:off x="771994" y="2633265"/>
            <a:ext cx="1332067" cy="369332"/>
          </a:xfrm>
          <a:prstGeom prst="rect">
            <a:avLst/>
          </a:prstGeom>
          <a:noFill/>
        </p:spPr>
        <p:txBody>
          <a:bodyPr wrap="square" rtlCol="0">
            <a:spAutoFit/>
          </a:bodyPr>
          <a:lstStyle/>
          <a:p>
            <a:pPr algn="ctr"/>
            <a:r>
              <a:rPr lang="en-US" b="1" dirty="0">
                <a:solidFill>
                  <a:schemeClr val="bg1"/>
                </a:solidFill>
              </a:rPr>
              <a:t>Options</a:t>
            </a:r>
          </a:p>
        </p:txBody>
      </p:sp>
      <p:sp>
        <p:nvSpPr>
          <p:cNvPr id="31" name="TextBox 30">
            <a:extLst>
              <a:ext uri="{FF2B5EF4-FFF2-40B4-BE49-F238E27FC236}">
                <a16:creationId xmlns:a16="http://schemas.microsoft.com/office/drawing/2014/main" id="{B321618B-E167-BB4C-A78B-060CC0149156}"/>
              </a:ext>
            </a:extLst>
          </p:cNvPr>
          <p:cNvSpPr txBox="1"/>
          <p:nvPr/>
        </p:nvSpPr>
        <p:spPr>
          <a:xfrm>
            <a:off x="2606889" y="2636611"/>
            <a:ext cx="1332067" cy="369332"/>
          </a:xfrm>
          <a:prstGeom prst="rect">
            <a:avLst/>
          </a:prstGeom>
          <a:noFill/>
        </p:spPr>
        <p:txBody>
          <a:bodyPr wrap="square" rtlCol="0">
            <a:spAutoFit/>
          </a:bodyPr>
          <a:lstStyle/>
          <a:p>
            <a:pPr algn="ctr"/>
            <a:r>
              <a:rPr lang="en-US" b="1" dirty="0">
                <a:solidFill>
                  <a:schemeClr val="bg1"/>
                </a:solidFill>
              </a:rPr>
              <a:t>Data</a:t>
            </a:r>
          </a:p>
        </p:txBody>
      </p:sp>
      <p:sp>
        <p:nvSpPr>
          <p:cNvPr id="32" name="TextBox 31">
            <a:extLst>
              <a:ext uri="{FF2B5EF4-FFF2-40B4-BE49-F238E27FC236}">
                <a16:creationId xmlns:a16="http://schemas.microsoft.com/office/drawing/2014/main" id="{379C3A7A-5D22-B845-9AAB-038EDD0F38F5}"/>
              </a:ext>
            </a:extLst>
          </p:cNvPr>
          <p:cNvSpPr txBox="1"/>
          <p:nvPr/>
        </p:nvSpPr>
        <p:spPr>
          <a:xfrm>
            <a:off x="4401880" y="2633265"/>
            <a:ext cx="1332067" cy="369332"/>
          </a:xfrm>
          <a:prstGeom prst="rect">
            <a:avLst/>
          </a:prstGeom>
          <a:noFill/>
        </p:spPr>
        <p:txBody>
          <a:bodyPr wrap="square" rtlCol="0">
            <a:spAutoFit/>
          </a:bodyPr>
          <a:lstStyle/>
          <a:p>
            <a:pPr algn="ctr"/>
            <a:r>
              <a:rPr lang="en-US" b="1" dirty="0">
                <a:solidFill>
                  <a:schemeClr val="bg1"/>
                </a:solidFill>
              </a:rPr>
              <a:t>Incentives</a:t>
            </a:r>
          </a:p>
        </p:txBody>
      </p:sp>
      <p:sp>
        <p:nvSpPr>
          <p:cNvPr id="33" name="TextBox 32">
            <a:extLst>
              <a:ext uri="{FF2B5EF4-FFF2-40B4-BE49-F238E27FC236}">
                <a16:creationId xmlns:a16="http://schemas.microsoft.com/office/drawing/2014/main" id="{7E52D2F9-51CF-144C-AEFA-96B028340ED8}"/>
              </a:ext>
            </a:extLst>
          </p:cNvPr>
          <p:cNvSpPr txBox="1"/>
          <p:nvPr/>
        </p:nvSpPr>
        <p:spPr>
          <a:xfrm>
            <a:off x="6178525" y="2636611"/>
            <a:ext cx="1479131" cy="369332"/>
          </a:xfrm>
          <a:prstGeom prst="rect">
            <a:avLst/>
          </a:prstGeom>
          <a:noFill/>
        </p:spPr>
        <p:txBody>
          <a:bodyPr wrap="square" rtlCol="0">
            <a:spAutoFit/>
          </a:bodyPr>
          <a:lstStyle/>
          <a:p>
            <a:pPr algn="ctr"/>
            <a:r>
              <a:rPr lang="en-US" b="1" dirty="0">
                <a:solidFill>
                  <a:schemeClr val="bg1"/>
                </a:solidFill>
              </a:rPr>
              <a:t>Collaboration</a:t>
            </a:r>
          </a:p>
        </p:txBody>
      </p:sp>
      <p:sp>
        <p:nvSpPr>
          <p:cNvPr id="34" name="TextBox 33">
            <a:extLst>
              <a:ext uri="{FF2B5EF4-FFF2-40B4-BE49-F238E27FC236}">
                <a16:creationId xmlns:a16="http://schemas.microsoft.com/office/drawing/2014/main" id="{6592F57B-8931-9446-ACD0-90826CA5F069}"/>
              </a:ext>
            </a:extLst>
          </p:cNvPr>
          <p:cNvSpPr txBox="1"/>
          <p:nvPr/>
        </p:nvSpPr>
        <p:spPr>
          <a:xfrm>
            <a:off x="7988796" y="2638061"/>
            <a:ext cx="1479131" cy="369332"/>
          </a:xfrm>
          <a:prstGeom prst="rect">
            <a:avLst/>
          </a:prstGeom>
          <a:noFill/>
        </p:spPr>
        <p:txBody>
          <a:bodyPr wrap="square" rtlCol="0">
            <a:spAutoFit/>
          </a:bodyPr>
          <a:lstStyle/>
          <a:p>
            <a:pPr algn="ctr"/>
            <a:r>
              <a:rPr lang="en-US" b="1" dirty="0">
                <a:solidFill>
                  <a:schemeClr val="bg1"/>
                </a:solidFill>
              </a:rPr>
              <a:t>Disclosure</a:t>
            </a:r>
          </a:p>
        </p:txBody>
      </p:sp>
      <p:sp>
        <p:nvSpPr>
          <p:cNvPr id="35" name="TextBox 34">
            <a:extLst>
              <a:ext uri="{FF2B5EF4-FFF2-40B4-BE49-F238E27FC236}">
                <a16:creationId xmlns:a16="http://schemas.microsoft.com/office/drawing/2014/main" id="{2B9FACCB-6828-8846-BA9F-C9A7A71980F8}"/>
              </a:ext>
            </a:extLst>
          </p:cNvPr>
          <p:cNvSpPr txBox="1"/>
          <p:nvPr/>
        </p:nvSpPr>
        <p:spPr>
          <a:xfrm>
            <a:off x="9792780" y="2633265"/>
            <a:ext cx="1479131" cy="369332"/>
          </a:xfrm>
          <a:prstGeom prst="rect">
            <a:avLst/>
          </a:prstGeom>
          <a:noFill/>
        </p:spPr>
        <p:txBody>
          <a:bodyPr wrap="square" rtlCol="0">
            <a:spAutoFit/>
          </a:bodyPr>
          <a:lstStyle/>
          <a:p>
            <a:pPr algn="ctr"/>
            <a:r>
              <a:rPr lang="en-US" b="1" dirty="0">
                <a:solidFill>
                  <a:schemeClr val="bg1"/>
                </a:solidFill>
              </a:rPr>
              <a:t>Advocacy</a:t>
            </a:r>
          </a:p>
        </p:txBody>
      </p:sp>
      <p:sp>
        <p:nvSpPr>
          <p:cNvPr id="36" name="Rectangle 35">
            <a:extLst>
              <a:ext uri="{FF2B5EF4-FFF2-40B4-BE49-F238E27FC236}">
                <a16:creationId xmlns:a16="http://schemas.microsoft.com/office/drawing/2014/main" id="{82A42C10-0918-5041-99E4-4B7C3C3AFF53}"/>
              </a:ext>
            </a:extLst>
          </p:cNvPr>
          <p:cNvSpPr/>
          <p:nvPr/>
        </p:nvSpPr>
        <p:spPr>
          <a:xfrm>
            <a:off x="624931" y="3259238"/>
            <a:ext cx="1626194" cy="2465998"/>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mj-lt"/>
                <a:cs typeface="Calibri Light" panose="020F0302020204030204" pitchFamily="34" charset="0"/>
              </a:rPr>
              <a:t>Provide options for cost-competitive services powered by renewable resources that reduce emissions beyond business as usual.</a:t>
            </a:r>
            <a:endParaRPr lang="en-US" sz="1350" b="1" dirty="0">
              <a:solidFill>
                <a:schemeClr val="tx1"/>
              </a:solidFill>
              <a:latin typeface="+mj-lt"/>
              <a:cs typeface="Calibri Light" panose="020F0302020204030204" pitchFamily="34" charset="0"/>
            </a:endParaRPr>
          </a:p>
        </p:txBody>
      </p:sp>
      <p:sp>
        <p:nvSpPr>
          <p:cNvPr id="37" name="Rectangle 36">
            <a:extLst>
              <a:ext uri="{FF2B5EF4-FFF2-40B4-BE49-F238E27FC236}">
                <a16:creationId xmlns:a16="http://schemas.microsoft.com/office/drawing/2014/main" id="{7F575B66-B646-C64E-9DA3-9DE0D73B9085}"/>
              </a:ext>
            </a:extLst>
          </p:cNvPr>
          <p:cNvSpPr/>
          <p:nvPr/>
        </p:nvSpPr>
        <p:spPr>
          <a:xfrm>
            <a:off x="2459828" y="3259238"/>
            <a:ext cx="1606023" cy="2465997"/>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Calibri Light" panose="020F0302020204030204" pitchFamily="34" charset="0"/>
                <a:cs typeface="Calibri Light" panose="020F0302020204030204" pitchFamily="34" charset="0"/>
              </a:rPr>
              <a:t>Deliver regular data on the customer’s direct and indirect energy consumption, water consumption, greenhouse gas emissions, and other environmental data.</a:t>
            </a:r>
            <a:r>
              <a:rPr lang="en-US" sz="1350" dirty="0">
                <a:latin typeface="Calibri Light" panose="020F0302020204030204" pitchFamily="34" charset="0"/>
                <a:cs typeface="Calibri Light" panose="020F0302020204030204" pitchFamily="34" charset="0"/>
              </a:rPr>
              <a:t>.</a:t>
            </a:r>
            <a:endParaRPr lang="en-US" sz="1350" b="1"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7E44BDA2-ECCC-3546-8381-8294562F31C0}"/>
              </a:ext>
            </a:extLst>
          </p:cNvPr>
          <p:cNvSpPr/>
          <p:nvPr/>
        </p:nvSpPr>
        <p:spPr>
          <a:xfrm>
            <a:off x="4314895" y="3259239"/>
            <a:ext cx="1606022" cy="2465996"/>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Calibri Light" panose="020F0302020204030204" pitchFamily="34" charset="0"/>
                <a:cs typeface="Calibri Light" panose="020F0302020204030204" pitchFamily="34" charset="0"/>
              </a:rPr>
              <a:t>Align the partnership between customer and service provider so both parties have an incentive to reduce greenhouse gas emissions.</a:t>
            </a:r>
            <a:endParaRPr lang="en-US" sz="1350" b="1" dirty="0">
              <a:solidFill>
                <a:schemeClr val="tx1"/>
              </a:solidFill>
              <a:latin typeface="Calibri Light" panose="020F0302020204030204" pitchFamily="34" charset="0"/>
              <a:cs typeface="Calibri Light" panose="020F0302020204030204" pitchFamily="34" charset="0"/>
            </a:endParaRPr>
          </a:p>
        </p:txBody>
      </p:sp>
      <p:sp>
        <p:nvSpPr>
          <p:cNvPr id="40" name="Rectangle 39">
            <a:extLst>
              <a:ext uri="{FF2B5EF4-FFF2-40B4-BE49-F238E27FC236}">
                <a16:creationId xmlns:a16="http://schemas.microsoft.com/office/drawing/2014/main" id="{59AFC412-5337-6B4C-872A-A106ED9B99A1}"/>
              </a:ext>
            </a:extLst>
          </p:cNvPr>
          <p:cNvSpPr/>
          <p:nvPr/>
        </p:nvSpPr>
        <p:spPr>
          <a:xfrm>
            <a:off x="6104995" y="3259238"/>
            <a:ext cx="1626193" cy="2465996"/>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Calibri Light" panose="020F0302020204030204" pitchFamily="34" charset="0"/>
                <a:cs typeface="Calibri Light" panose="020F0302020204030204" pitchFamily="34" charset="0"/>
              </a:rPr>
              <a:t>Provide options for customer collaboration on efficiency and renewable energy enhancements.</a:t>
            </a:r>
            <a:endParaRPr lang="en-US" sz="1350" b="1" dirty="0">
              <a:solidFill>
                <a:schemeClr val="tx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EB94A03C-15E2-294E-BC40-2DA55D7DC57C}"/>
              </a:ext>
            </a:extLst>
          </p:cNvPr>
          <p:cNvSpPr/>
          <p:nvPr/>
        </p:nvSpPr>
        <p:spPr>
          <a:xfrm>
            <a:off x="7908980" y="3259237"/>
            <a:ext cx="1626193" cy="2465996"/>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Calibri Light" panose="020F0302020204030204" pitchFamily="34" charset="0"/>
                <a:cs typeface="Calibri Light" panose="020F0302020204030204" pitchFamily="34" charset="0"/>
              </a:rPr>
              <a:t>Publicly disclose total global corporate greenhouse gas footprint, physical energy sources, and allocated energy sources by geographic region.</a:t>
            </a:r>
            <a:endParaRPr lang="en-US" sz="1350" b="1" dirty="0">
              <a:solidFill>
                <a:schemeClr val="tx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6ADCF89D-1470-3242-AD29-275BB612BC7F}"/>
              </a:ext>
            </a:extLst>
          </p:cNvPr>
          <p:cNvSpPr/>
          <p:nvPr/>
        </p:nvSpPr>
        <p:spPr>
          <a:xfrm>
            <a:off x="9731974" y="3259237"/>
            <a:ext cx="1626193" cy="2465996"/>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50" dirty="0">
                <a:solidFill>
                  <a:schemeClr val="tx1"/>
                </a:solidFill>
                <a:latin typeface="Calibri Light" panose="020F0302020204030204" pitchFamily="34" charset="0"/>
                <a:cs typeface="Calibri Light" panose="020F0302020204030204" pitchFamily="34" charset="0"/>
              </a:rPr>
              <a:t>Engage in policy advocacy efforts that support the use of renewable energy and grid decarbonization.</a:t>
            </a:r>
            <a:endParaRPr lang="en-US" sz="1350"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435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48451-A60E-4095-A042-2B51655BBBF2}"/>
              </a:ext>
            </a:extLst>
          </p:cNvPr>
          <p:cNvSpPr>
            <a:spLocks noGrp="1"/>
          </p:cNvSpPr>
          <p:nvPr>
            <p:ph idx="1"/>
          </p:nvPr>
        </p:nvSpPr>
        <p:spPr>
          <a:xfrm>
            <a:off x="658586" y="1351527"/>
            <a:ext cx="10515600" cy="4351338"/>
          </a:xfrm>
        </p:spPr>
        <p:txBody>
          <a:bodyPr>
            <a:normAutofit/>
          </a:bodyPr>
          <a:lstStyle/>
          <a:p>
            <a:r>
              <a:rPr lang="en-US" sz="2000"/>
              <a:t>The six criteria will significantly help companies that use colocation data centers and cloud services meet their own corporate environmental sustainability goals.</a:t>
            </a:r>
          </a:p>
          <a:p>
            <a:r>
              <a:rPr lang="en-US" sz="2000"/>
              <a:t>Signing onto the Principles demonstrates a company’s support for maximizing renewable energy solutions at data centers.  </a:t>
            </a:r>
          </a:p>
          <a:p>
            <a:r>
              <a:rPr lang="en-US" sz="2000"/>
              <a:t>The resources provided to signatories help companies to engage with their providers and the Principles can be used as a criteria checklist when companies are siting new data center providers and locations, or engaging with new cloud service providers.</a:t>
            </a:r>
          </a:p>
          <a:p>
            <a:pPr marL="0" indent="0">
              <a:buNone/>
            </a:pPr>
            <a:endParaRPr lang="en-US"/>
          </a:p>
        </p:txBody>
      </p:sp>
      <p:sp>
        <p:nvSpPr>
          <p:cNvPr id="3" name="Title 2">
            <a:extLst>
              <a:ext uri="{FF2B5EF4-FFF2-40B4-BE49-F238E27FC236}">
                <a16:creationId xmlns:a16="http://schemas.microsoft.com/office/drawing/2014/main" id="{4E506232-DE2D-4D15-B311-AADF09440EDB}"/>
              </a:ext>
            </a:extLst>
          </p:cNvPr>
          <p:cNvSpPr>
            <a:spLocks noGrp="1"/>
          </p:cNvSpPr>
          <p:nvPr>
            <p:ph type="title"/>
          </p:nvPr>
        </p:nvSpPr>
        <p:spPr>
          <a:xfrm>
            <a:off x="647700" y="91280"/>
            <a:ext cx="12192000" cy="1325563"/>
          </a:xfrm>
        </p:spPr>
        <p:txBody>
          <a:bodyPr/>
          <a:lstStyle/>
          <a:p>
            <a:r>
              <a:rPr lang="en-US"/>
              <a:t>The Principles | Business Case</a:t>
            </a:r>
          </a:p>
        </p:txBody>
      </p:sp>
    </p:spTree>
    <p:extLst>
      <p:ext uri="{BB962C8B-B14F-4D97-AF65-F5344CB8AC3E}">
        <p14:creationId xmlns:p14="http://schemas.microsoft.com/office/powerpoint/2010/main" val="12408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8A8F-49F3-493E-BB2F-A7B9B88AAAE3}"/>
              </a:ext>
            </a:extLst>
          </p:cNvPr>
          <p:cNvSpPr>
            <a:spLocks noGrp="1"/>
          </p:cNvSpPr>
          <p:nvPr>
            <p:ph idx="1"/>
          </p:nvPr>
        </p:nvSpPr>
        <p:spPr>
          <a:xfrm>
            <a:off x="656876" y="3060391"/>
            <a:ext cx="10515600" cy="2796467"/>
          </a:xfrm>
        </p:spPr>
        <p:txBody>
          <a:bodyPr>
            <a:normAutofit/>
          </a:bodyPr>
          <a:lstStyle/>
          <a:p>
            <a:pPr marL="0" indent="0">
              <a:buNone/>
            </a:pPr>
            <a:r>
              <a:rPr lang="en-US" sz="2000" b="1" dirty="0"/>
              <a:t>What does this look like in practice?</a:t>
            </a:r>
          </a:p>
          <a:p>
            <a:r>
              <a:rPr lang="en-US" sz="2000" dirty="0"/>
              <a:t>Purchase bundled Renewable Energy Certificates (RECs) and retire them in the customer’s name.</a:t>
            </a:r>
          </a:p>
          <a:p>
            <a:r>
              <a:rPr lang="en-US" sz="2000" dirty="0"/>
              <a:t>Provide direct access to on-site and/or local renewable energy sources.</a:t>
            </a:r>
          </a:p>
          <a:p>
            <a:r>
              <a:rPr lang="en-US" sz="2000" dirty="0"/>
              <a:t>Procure off-site renewable energy that drives impact, e.g., matching electricity use with renewable energy procurement on a 24/7 basis.</a:t>
            </a:r>
          </a:p>
          <a:p>
            <a:r>
              <a:rPr lang="en-US" sz="2000" dirty="0"/>
              <a:t>Provide documentation that enables customer to make claims against renewable energy that provider procures to cover customer’s load, e.g., verified/audited letter of attestation.</a:t>
            </a:r>
          </a:p>
        </p:txBody>
      </p:sp>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7532" y="86032"/>
            <a:ext cx="12192000" cy="1325563"/>
          </a:xfrm>
        </p:spPr>
        <p:txBody>
          <a:bodyPr/>
          <a:lstStyle/>
          <a:p>
            <a:r>
              <a:rPr lang="en-US" dirty="0"/>
              <a:t>From Principles to Practice: </a:t>
            </a:r>
            <a:r>
              <a:rPr lang="en-US" b="1" dirty="0"/>
              <a:t>Options</a:t>
            </a:r>
            <a:r>
              <a:rPr lang="en-US" dirty="0"/>
              <a:t> </a:t>
            </a:r>
          </a:p>
        </p:txBody>
      </p:sp>
      <p:sp>
        <p:nvSpPr>
          <p:cNvPr id="9" name="Rectangle 8">
            <a:extLst>
              <a:ext uri="{FF2B5EF4-FFF2-40B4-BE49-F238E27FC236}">
                <a16:creationId xmlns:a16="http://schemas.microsoft.com/office/drawing/2014/main" id="{EDE90FB1-DD54-460A-9F29-6D4794D46152}"/>
              </a:ext>
            </a:extLst>
          </p:cNvPr>
          <p:cNvSpPr/>
          <p:nvPr/>
        </p:nvSpPr>
        <p:spPr>
          <a:xfrm>
            <a:off x="656948" y="1233996"/>
            <a:ext cx="2578915" cy="1537320"/>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10" name="Rectangle 9">
            <a:extLst>
              <a:ext uri="{FF2B5EF4-FFF2-40B4-BE49-F238E27FC236}">
                <a16:creationId xmlns:a16="http://schemas.microsoft.com/office/drawing/2014/main" id="{5C188D27-26E6-40D6-8060-CA02876A91E1}"/>
              </a:ext>
            </a:extLst>
          </p:cNvPr>
          <p:cNvSpPr/>
          <p:nvPr/>
        </p:nvSpPr>
        <p:spPr>
          <a:xfrm>
            <a:off x="2182259" y="1233995"/>
            <a:ext cx="8098082" cy="1534963"/>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Calibri Light" panose="020F0302020204030204" pitchFamily="34" charset="0"/>
                <a:cs typeface="Calibri Light" panose="020F0302020204030204" pitchFamily="34" charset="0"/>
              </a:rPr>
              <a:t>Principle 1: Options</a:t>
            </a:r>
          </a:p>
          <a:p>
            <a:r>
              <a:rPr lang="en-US" sz="2000" i="1" dirty="0">
                <a:solidFill>
                  <a:schemeClr val="tx1"/>
                </a:solidFill>
                <a:latin typeface="Calibri Light" panose="020F0302020204030204" pitchFamily="34" charset="0"/>
                <a:cs typeface="Calibri Light" panose="020F0302020204030204" pitchFamily="34" charset="0"/>
              </a:rPr>
              <a:t>Provide options for cost-competitive services powered by renewable resources that reduce emissions beyond business as usual.</a:t>
            </a:r>
            <a:endParaRPr lang="en-US" sz="2000" b="1" dirty="0">
              <a:solidFill>
                <a:schemeClr val="tx1"/>
              </a:solidFill>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909F6DE4-B802-4D0A-8037-65568DAD90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401" y="1253495"/>
            <a:ext cx="1506404" cy="1495162"/>
          </a:xfrm>
          <a:prstGeom prst="rect">
            <a:avLst/>
          </a:prstGeom>
        </p:spPr>
      </p:pic>
    </p:spTree>
    <p:extLst>
      <p:ext uri="{BB962C8B-B14F-4D97-AF65-F5344CB8AC3E}">
        <p14:creationId xmlns:p14="http://schemas.microsoft.com/office/powerpoint/2010/main" val="272641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7532" y="86032"/>
            <a:ext cx="12192000" cy="1325563"/>
          </a:xfrm>
        </p:spPr>
        <p:txBody>
          <a:bodyPr/>
          <a:lstStyle/>
          <a:p>
            <a:r>
              <a:rPr lang="en-US" dirty="0"/>
              <a:t>From Principles to Practice: </a:t>
            </a:r>
            <a:r>
              <a:rPr lang="en-US" b="1" dirty="0"/>
              <a:t>Data</a:t>
            </a:r>
          </a:p>
        </p:txBody>
      </p:sp>
      <p:grpSp>
        <p:nvGrpSpPr>
          <p:cNvPr id="14" name="Group 13">
            <a:extLst>
              <a:ext uri="{FF2B5EF4-FFF2-40B4-BE49-F238E27FC236}">
                <a16:creationId xmlns:a16="http://schemas.microsoft.com/office/drawing/2014/main" id="{B759CF69-9908-4B40-88B2-BAAAEACBD7C6}"/>
              </a:ext>
            </a:extLst>
          </p:cNvPr>
          <p:cNvGrpSpPr/>
          <p:nvPr/>
        </p:nvGrpSpPr>
        <p:grpSpPr>
          <a:xfrm>
            <a:off x="656948" y="1233995"/>
            <a:ext cx="9623393" cy="1537321"/>
            <a:chOff x="533667" y="6024438"/>
            <a:chExt cx="7097261" cy="1337075"/>
          </a:xfrm>
        </p:grpSpPr>
        <p:sp>
          <p:nvSpPr>
            <p:cNvPr id="15" name="Rectangle 14">
              <a:extLst>
                <a:ext uri="{FF2B5EF4-FFF2-40B4-BE49-F238E27FC236}">
                  <a16:creationId xmlns:a16="http://schemas.microsoft.com/office/drawing/2014/main" id="{D72D841D-B4D8-4134-BBD1-678B5B5489E3}"/>
                </a:ext>
              </a:extLst>
            </p:cNvPr>
            <p:cNvSpPr/>
            <p:nvPr/>
          </p:nvSpPr>
          <p:spPr>
            <a:xfrm>
              <a:off x="533667" y="6024439"/>
              <a:ext cx="1901952" cy="1337074"/>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16" name="Rectangle 15">
              <a:extLst>
                <a:ext uri="{FF2B5EF4-FFF2-40B4-BE49-F238E27FC236}">
                  <a16:creationId xmlns:a16="http://schemas.microsoft.com/office/drawing/2014/main" id="{F35C66B2-ACC3-4BFF-82C7-CEB4BCDCA7A7}"/>
                </a:ext>
              </a:extLst>
            </p:cNvPr>
            <p:cNvSpPr/>
            <p:nvPr/>
          </p:nvSpPr>
          <p:spPr>
            <a:xfrm>
              <a:off x="1658585" y="6024438"/>
              <a:ext cx="5972343" cy="1335024"/>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Calibri Light" panose="020F0302020204030204" pitchFamily="34" charset="0"/>
                  <a:cs typeface="Calibri Light" panose="020F0302020204030204" pitchFamily="34" charset="0"/>
                </a:rPr>
                <a:t>Principle 2: Data</a:t>
              </a:r>
            </a:p>
            <a:p>
              <a:r>
                <a:rPr lang="en-US" sz="2000" i="1" dirty="0">
                  <a:solidFill>
                    <a:schemeClr val="tx1"/>
                  </a:solidFill>
                  <a:latin typeface="Calibri Light" panose="020F0302020204030204" pitchFamily="34" charset="0"/>
                  <a:cs typeface="Calibri Light" panose="020F0302020204030204" pitchFamily="34" charset="0"/>
                </a:rPr>
                <a:t>Deliver regular data on the customer’s direct and indirect energy consumption, water consumption, greenhouse gas emissions, and other environmental data</a:t>
              </a:r>
              <a:r>
                <a:rPr lang="en-US" sz="2000" i="1" dirty="0">
                  <a:latin typeface="Calibri Light" panose="020F0302020204030204" pitchFamily="34" charset="0"/>
                  <a:cs typeface="Calibri Light" panose="020F0302020204030204" pitchFamily="34" charset="0"/>
                </a:rPr>
                <a:t>.</a:t>
              </a:r>
              <a:endParaRPr lang="en-US" sz="2000" b="1" dirty="0">
                <a:latin typeface="Calibri Light" panose="020F0302020204030204" pitchFamily="34" charset="0"/>
                <a:cs typeface="Calibri Light" panose="020F0302020204030204" pitchFamily="34" charset="0"/>
              </a:endParaRPr>
            </a:p>
          </p:txBody>
        </p:sp>
      </p:grpSp>
      <p:pic>
        <p:nvPicPr>
          <p:cNvPr id="17" name="Picture 16">
            <a:extLst>
              <a:ext uri="{FF2B5EF4-FFF2-40B4-BE49-F238E27FC236}">
                <a16:creationId xmlns:a16="http://schemas.microsoft.com/office/drawing/2014/main" id="{3B3E1B4D-F823-46DE-AF22-01E61624D8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401" y="1252398"/>
            <a:ext cx="1506404" cy="1517904"/>
          </a:xfrm>
          <a:prstGeom prst="rect">
            <a:avLst/>
          </a:prstGeom>
        </p:spPr>
      </p:pic>
      <p:sp>
        <p:nvSpPr>
          <p:cNvPr id="18" name="Content Placeholder 1">
            <a:extLst>
              <a:ext uri="{FF2B5EF4-FFF2-40B4-BE49-F238E27FC236}">
                <a16:creationId xmlns:a16="http://schemas.microsoft.com/office/drawing/2014/main" id="{51A1BF97-A7CC-4842-9591-4DC8EA11F756}"/>
              </a:ext>
            </a:extLst>
          </p:cNvPr>
          <p:cNvSpPr txBox="1">
            <a:spLocks/>
          </p:cNvSpPr>
          <p:nvPr/>
        </p:nvSpPr>
        <p:spPr>
          <a:xfrm>
            <a:off x="838200" y="2965141"/>
            <a:ext cx="10515600" cy="2796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21" name="Content Placeholder 1">
            <a:extLst>
              <a:ext uri="{FF2B5EF4-FFF2-40B4-BE49-F238E27FC236}">
                <a16:creationId xmlns:a16="http://schemas.microsoft.com/office/drawing/2014/main" id="{E3E2F887-9EED-488D-B369-B810A0CFC912}"/>
              </a:ext>
            </a:extLst>
          </p:cNvPr>
          <p:cNvSpPr>
            <a:spLocks noGrp="1"/>
          </p:cNvSpPr>
          <p:nvPr>
            <p:ph idx="1"/>
          </p:nvPr>
        </p:nvSpPr>
        <p:spPr>
          <a:xfrm>
            <a:off x="657225" y="3059578"/>
            <a:ext cx="10515600" cy="2796467"/>
          </a:xfrm>
        </p:spPr>
        <p:txBody>
          <a:bodyPr>
            <a:normAutofit lnSpcReduction="10000"/>
          </a:bodyPr>
          <a:lstStyle/>
          <a:p>
            <a:pPr marL="0" indent="0">
              <a:buNone/>
            </a:pPr>
            <a:r>
              <a:rPr lang="en-US" sz="2000" b="1" dirty="0"/>
              <a:t>What does this look like in practice?</a:t>
            </a:r>
          </a:p>
          <a:p>
            <a:r>
              <a:rPr lang="en-US" sz="2000" dirty="0"/>
              <a:t>Provide per facility serving client: energy consumption (kWh) associated with client, emissions associated with client and calculation methodology, % of client’s energy consumption that is renewable, power usage effectiveness or equivalent, grid region, region(s) where purchased renewable energy is generated and facilities to which energy is allocated, renewable energy procurement mechanisms, other environmental data (water, waste, embedded carbon content, etc.).</a:t>
            </a:r>
          </a:p>
          <a:p>
            <a:r>
              <a:rPr lang="en-US" sz="2000" dirty="0"/>
              <a:t>Confirm in contract how energy data is categorized by each entity with regard to greenhouse gas emission Scopes (Scopes 1, 2, 3).</a:t>
            </a:r>
          </a:p>
        </p:txBody>
      </p:sp>
    </p:spTree>
    <p:extLst>
      <p:ext uri="{BB962C8B-B14F-4D97-AF65-F5344CB8AC3E}">
        <p14:creationId xmlns:p14="http://schemas.microsoft.com/office/powerpoint/2010/main" val="77678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8A8F-49F3-493E-BB2F-A7B9B88AAAE3}"/>
              </a:ext>
            </a:extLst>
          </p:cNvPr>
          <p:cNvSpPr>
            <a:spLocks noGrp="1"/>
          </p:cNvSpPr>
          <p:nvPr>
            <p:ph idx="1"/>
          </p:nvPr>
        </p:nvSpPr>
        <p:spPr>
          <a:xfrm>
            <a:off x="657225" y="3060391"/>
            <a:ext cx="10515600" cy="2902999"/>
          </a:xfrm>
        </p:spPr>
        <p:txBody>
          <a:bodyPr>
            <a:normAutofit/>
          </a:bodyPr>
          <a:lstStyle/>
          <a:p>
            <a:pPr marL="0" indent="0">
              <a:buNone/>
            </a:pPr>
            <a:r>
              <a:rPr lang="en-US" sz="2000" b="1"/>
              <a:t>What does this look like in practice?</a:t>
            </a:r>
          </a:p>
          <a:p>
            <a:r>
              <a:rPr lang="en-US" sz="2000"/>
              <a:t>Structure billing such that tenants pay for energy use and therefore see reduced costs from energy efficiency.</a:t>
            </a:r>
          </a:p>
          <a:p>
            <a:r>
              <a:rPr lang="en-US" sz="2000"/>
              <a:t>Provide transparency around low-carbon or 100% renewable regions and customer incentives for moving compute load to those regions.</a:t>
            </a:r>
          </a:p>
          <a:p>
            <a:r>
              <a:rPr lang="en-US" sz="2000"/>
              <a:t>Set joint goals in contract to meet certain renewable energy and efficiency requirements (e.g., PUE, % clean energy).</a:t>
            </a:r>
          </a:p>
        </p:txBody>
      </p:sp>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7533" y="83620"/>
            <a:ext cx="12192000" cy="1325563"/>
          </a:xfrm>
        </p:spPr>
        <p:txBody>
          <a:bodyPr/>
          <a:lstStyle/>
          <a:p>
            <a:r>
              <a:rPr lang="en-US" dirty="0"/>
              <a:t>From Principles to Practice: </a:t>
            </a:r>
            <a:r>
              <a:rPr lang="en-US" b="1" dirty="0"/>
              <a:t>Incentives</a:t>
            </a:r>
            <a:r>
              <a:rPr lang="en-US" dirty="0"/>
              <a:t> </a:t>
            </a:r>
          </a:p>
        </p:txBody>
      </p:sp>
      <p:grpSp>
        <p:nvGrpSpPr>
          <p:cNvPr id="9" name="Group 8">
            <a:extLst>
              <a:ext uri="{FF2B5EF4-FFF2-40B4-BE49-F238E27FC236}">
                <a16:creationId xmlns:a16="http://schemas.microsoft.com/office/drawing/2014/main" id="{C5AE4DA5-0DCE-47BD-A88B-C2054F44FC8B}"/>
              </a:ext>
            </a:extLst>
          </p:cNvPr>
          <p:cNvGrpSpPr/>
          <p:nvPr/>
        </p:nvGrpSpPr>
        <p:grpSpPr>
          <a:xfrm>
            <a:off x="656948" y="1233995"/>
            <a:ext cx="9623393" cy="1537321"/>
            <a:chOff x="533667" y="6024438"/>
            <a:chExt cx="7097261" cy="1337075"/>
          </a:xfrm>
        </p:grpSpPr>
        <p:sp>
          <p:nvSpPr>
            <p:cNvPr id="10" name="Rectangle 9">
              <a:extLst>
                <a:ext uri="{FF2B5EF4-FFF2-40B4-BE49-F238E27FC236}">
                  <a16:creationId xmlns:a16="http://schemas.microsoft.com/office/drawing/2014/main" id="{FE011391-68C3-4307-A519-277AE08D5256}"/>
                </a:ext>
              </a:extLst>
            </p:cNvPr>
            <p:cNvSpPr/>
            <p:nvPr/>
          </p:nvSpPr>
          <p:spPr>
            <a:xfrm>
              <a:off x="533667" y="6024439"/>
              <a:ext cx="1901952" cy="1337074"/>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11" name="Rectangle 10">
              <a:extLst>
                <a:ext uri="{FF2B5EF4-FFF2-40B4-BE49-F238E27FC236}">
                  <a16:creationId xmlns:a16="http://schemas.microsoft.com/office/drawing/2014/main" id="{BF5E6091-F323-4E69-AEB6-FA280C28C924}"/>
                </a:ext>
              </a:extLst>
            </p:cNvPr>
            <p:cNvSpPr/>
            <p:nvPr/>
          </p:nvSpPr>
          <p:spPr>
            <a:xfrm>
              <a:off x="1658585" y="6024438"/>
              <a:ext cx="5972343" cy="1335024"/>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Calibri Light" panose="020F0302020204030204" pitchFamily="34" charset="0"/>
                  <a:cs typeface="Calibri Light" panose="020F0302020204030204" pitchFamily="34" charset="0"/>
                </a:rPr>
                <a:t>Principle 3: Incentives</a:t>
              </a:r>
            </a:p>
            <a:p>
              <a:r>
                <a:rPr lang="en-US" sz="2000" i="1" dirty="0">
                  <a:solidFill>
                    <a:schemeClr val="tx1"/>
                  </a:solidFill>
                  <a:latin typeface="Calibri Light" panose="020F0302020204030204" pitchFamily="34" charset="0"/>
                  <a:cs typeface="Calibri Light" panose="020F0302020204030204" pitchFamily="34" charset="0"/>
                </a:rPr>
                <a:t>Align the partnership between customer and service provider so both parties have an incentive to reduce greenhouse gas emissions.</a:t>
              </a:r>
              <a:endParaRPr lang="en-US" sz="2000" b="1" dirty="0">
                <a:solidFill>
                  <a:schemeClr val="tx1"/>
                </a:solidFill>
                <a:latin typeface="Calibri Light" panose="020F0302020204030204" pitchFamily="34" charset="0"/>
                <a:cs typeface="Calibri Light" panose="020F0302020204030204" pitchFamily="34" charset="0"/>
              </a:endParaRPr>
            </a:p>
          </p:txBody>
        </p:sp>
      </p:grpSp>
      <p:pic>
        <p:nvPicPr>
          <p:cNvPr id="12" name="Picture 11">
            <a:extLst>
              <a:ext uri="{FF2B5EF4-FFF2-40B4-BE49-F238E27FC236}">
                <a16:creationId xmlns:a16="http://schemas.microsoft.com/office/drawing/2014/main" id="{DF2D64B8-AEC8-4A7E-9970-8E5A66EC89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947" y="1252398"/>
            <a:ext cx="1525312" cy="1517904"/>
          </a:xfrm>
          <a:prstGeom prst="rect">
            <a:avLst/>
          </a:prstGeom>
        </p:spPr>
      </p:pic>
    </p:spTree>
    <p:extLst>
      <p:ext uri="{BB962C8B-B14F-4D97-AF65-F5344CB8AC3E}">
        <p14:creationId xmlns:p14="http://schemas.microsoft.com/office/powerpoint/2010/main" val="226008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8A8F-49F3-493E-BB2F-A7B9B88AAAE3}"/>
              </a:ext>
            </a:extLst>
          </p:cNvPr>
          <p:cNvSpPr>
            <a:spLocks noGrp="1"/>
          </p:cNvSpPr>
          <p:nvPr>
            <p:ph idx="1"/>
          </p:nvPr>
        </p:nvSpPr>
        <p:spPr>
          <a:xfrm>
            <a:off x="656948" y="3057525"/>
            <a:ext cx="10515600" cy="2929632"/>
          </a:xfrm>
        </p:spPr>
        <p:txBody>
          <a:bodyPr>
            <a:normAutofit/>
          </a:bodyPr>
          <a:lstStyle/>
          <a:p>
            <a:pPr marL="0" indent="0">
              <a:buNone/>
            </a:pPr>
            <a:r>
              <a:rPr lang="en-US" sz="2000" b="1"/>
              <a:t>What does this look like in practice?</a:t>
            </a:r>
          </a:p>
          <a:p>
            <a:r>
              <a:rPr lang="en-US" sz="2000"/>
              <a:t>Provide opportunities for customers to collaborate with each other on energy data management, energy efficiency, or renewable energy procurement.</a:t>
            </a:r>
          </a:p>
          <a:p>
            <a:r>
              <a:rPr lang="en-US" sz="2000"/>
              <a:t>Collaborate with multiple customers to explore and execute multi-party aggregated renewable energy deals, advocacy with local utilities or regulators.</a:t>
            </a:r>
          </a:p>
        </p:txBody>
      </p:sp>
      <p:sp>
        <p:nvSpPr>
          <p:cNvPr id="3" name="Title 2">
            <a:extLst>
              <a:ext uri="{FF2B5EF4-FFF2-40B4-BE49-F238E27FC236}">
                <a16:creationId xmlns:a16="http://schemas.microsoft.com/office/drawing/2014/main" id="{9AF96050-9841-4CDD-A956-C525399A8691}"/>
              </a:ext>
            </a:extLst>
          </p:cNvPr>
          <p:cNvSpPr>
            <a:spLocks noGrp="1"/>
          </p:cNvSpPr>
          <p:nvPr>
            <p:ph type="title"/>
          </p:nvPr>
        </p:nvSpPr>
        <p:spPr>
          <a:xfrm>
            <a:off x="656947" y="86032"/>
            <a:ext cx="12192000" cy="1325563"/>
          </a:xfrm>
        </p:spPr>
        <p:txBody>
          <a:bodyPr/>
          <a:lstStyle/>
          <a:p>
            <a:r>
              <a:rPr lang="en-US" dirty="0"/>
              <a:t>From Principles to Practice: </a:t>
            </a:r>
            <a:r>
              <a:rPr lang="en-US" b="1" dirty="0"/>
              <a:t>Collaboration</a:t>
            </a:r>
            <a:r>
              <a:rPr lang="en-US" dirty="0"/>
              <a:t> </a:t>
            </a:r>
          </a:p>
        </p:txBody>
      </p:sp>
      <p:grpSp>
        <p:nvGrpSpPr>
          <p:cNvPr id="8" name="Group 7">
            <a:extLst>
              <a:ext uri="{FF2B5EF4-FFF2-40B4-BE49-F238E27FC236}">
                <a16:creationId xmlns:a16="http://schemas.microsoft.com/office/drawing/2014/main" id="{8D25D1DB-937B-49E6-9E88-ACFC69F763D0}"/>
              </a:ext>
            </a:extLst>
          </p:cNvPr>
          <p:cNvGrpSpPr/>
          <p:nvPr/>
        </p:nvGrpSpPr>
        <p:grpSpPr>
          <a:xfrm>
            <a:off x="656948" y="1233995"/>
            <a:ext cx="9623393" cy="1537321"/>
            <a:chOff x="533667" y="6024438"/>
            <a:chExt cx="7097261" cy="1337075"/>
          </a:xfrm>
        </p:grpSpPr>
        <p:sp>
          <p:nvSpPr>
            <p:cNvPr id="10" name="Rectangle 9">
              <a:extLst>
                <a:ext uri="{FF2B5EF4-FFF2-40B4-BE49-F238E27FC236}">
                  <a16:creationId xmlns:a16="http://schemas.microsoft.com/office/drawing/2014/main" id="{4B56C4DD-DE89-4AD1-880A-11A677D6F7DE}"/>
                </a:ext>
              </a:extLst>
            </p:cNvPr>
            <p:cNvSpPr/>
            <p:nvPr/>
          </p:nvSpPr>
          <p:spPr>
            <a:xfrm>
              <a:off x="533667" y="6024439"/>
              <a:ext cx="1901952" cy="1337074"/>
            </a:xfrm>
            <a:prstGeom prst="rect">
              <a:avLst/>
            </a:prstGeom>
            <a:solidFill>
              <a:srgbClr val="21BEF0"/>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Arial"/>
                <a:cs typeface="Arial"/>
              </a:endParaRPr>
            </a:p>
          </p:txBody>
        </p:sp>
        <p:sp>
          <p:nvSpPr>
            <p:cNvPr id="11" name="Rectangle 10">
              <a:extLst>
                <a:ext uri="{FF2B5EF4-FFF2-40B4-BE49-F238E27FC236}">
                  <a16:creationId xmlns:a16="http://schemas.microsoft.com/office/drawing/2014/main" id="{3242A7D1-F54C-4500-96B5-FF26D3BBDCAC}"/>
                </a:ext>
              </a:extLst>
            </p:cNvPr>
            <p:cNvSpPr/>
            <p:nvPr/>
          </p:nvSpPr>
          <p:spPr>
            <a:xfrm>
              <a:off x="1658585" y="6024438"/>
              <a:ext cx="5972343" cy="1335024"/>
            </a:xfrm>
            <a:prstGeom prst="rect">
              <a:avLst/>
            </a:prstGeom>
            <a:solidFill>
              <a:schemeClr val="bg1"/>
            </a:solidFill>
            <a:ln>
              <a:solidFill>
                <a:srgbClr val="21BE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Calibri Light" panose="020F0302020204030204" pitchFamily="34" charset="0"/>
                  <a:cs typeface="Calibri Light" panose="020F0302020204030204" pitchFamily="34" charset="0"/>
                </a:rPr>
                <a:t>Principle 4: Collaboration</a:t>
              </a:r>
            </a:p>
            <a:p>
              <a:r>
                <a:rPr lang="en-US" sz="2000" i="1" dirty="0">
                  <a:solidFill>
                    <a:schemeClr val="tx1"/>
                  </a:solidFill>
                  <a:latin typeface="Calibri Light" panose="020F0302020204030204" pitchFamily="34" charset="0"/>
                  <a:cs typeface="Calibri Light" panose="020F0302020204030204" pitchFamily="34" charset="0"/>
                </a:rPr>
                <a:t>Provide options for </a:t>
              </a:r>
              <a:r>
                <a:rPr lang="en-US" sz="2000" i="1" dirty="0" err="1">
                  <a:solidFill>
                    <a:schemeClr val="tx1"/>
                  </a:solidFill>
                  <a:latin typeface="Calibri Light" panose="020F0302020204030204" pitchFamily="34" charset="0"/>
                  <a:cs typeface="Calibri Light" panose="020F0302020204030204" pitchFamily="34" charset="0"/>
                </a:rPr>
                <a:t>colo</a:t>
              </a:r>
              <a:r>
                <a:rPr lang="en-US" sz="2000" i="1" dirty="0">
                  <a:solidFill>
                    <a:schemeClr val="tx1"/>
                  </a:solidFill>
                  <a:latin typeface="Calibri Light" panose="020F0302020204030204" pitchFamily="34" charset="0"/>
                  <a:cs typeface="Calibri Light" panose="020F0302020204030204" pitchFamily="34" charset="0"/>
                </a:rPr>
                <a:t> customer collaboration on efficiency and renewable energy enhancements.</a:t>
              </a:r>
              <a:endParaRPr lang="en-US" sz="2000" b="1" dirty="0">
                <a:solidFill>
                  <a:schemeClr val="tx1"/>
                </a:solidFill>
                <a:latin typeface="Calibri Light" panose="020F0302020204030204" pitchFamily="34" charset="0"/>
                <a:cs typeface="Calibri Light" panose="020F0302020204030204" pitchFamily="34" charset="0"/>
              </a:endParaRPr>
            </a:p>
          </p:txBody>
        </p:sp>
      </p:grpSp>
      <p:pic>
        <p:nvPicPr>
          <p:cNvPr id="12" name="Picture 11">
            <a:extLst>
              <a:ext uri="{FF2B5EF4-FFF2-40B4-BE49-F238E27FC236}">
                <a16:creationId xmlns:a16="http://schemas.microsoft.com/office/drawing/2014/main" id="{245EEA23-514E-44CA-A389-E61239193D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948" y="1254076"/>
            <a:ext cx="1525310" cy="1518314"/>
          </a:xfrm>
          <a:prstGeom prst="rect">
            <a:avLst/>
          </a:prstGeom>
        </p:spPr>
      </p:pic>
    </p:spTree>
    <p:extLst>
      <p:ext uri="{BB962C8B-B14F-4D97-AF65-F5344CB8AC3E}">
        <p14:creationId xmlns:p14="http://schemas.microsoft.com/office/powerpoint/2010/main" val="1832422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2343E57D85574E9BC144E535CA9769" ma:contentTypeVersion="13" ma:contentTypeDescription="Create a new document." ma:contentTypeScope="" ma:versionID="f2cc66679e8622faf2db2d2727340ad8">
  <xsd:schema xmlns:xsd="http://www.w3.org/2001/XMLSchema" xmlns:xs="http://www.w3.org/2001/XMLSchema" xmlns:p="http://schemas.microsoft.com/office/2006/metadata/properties" xmlns:ns2="ea91f756-abba-4f37-b943-57489a409e79" xmlns:ns3="9690326f-4a6f-4872-8349-5848de3a00cf" targetNamespace="http://schemas.microsoft.com/office/2006/metadata/properties" ma:root="true" ma:fieldsID="2e6807987d5f3e95a61de333f57081ce" ns2:_="" ns3:_="">
    <xsd:import namespace="ea91f756-abba-4f37-b943-57489a409e79"/>
    <xsd:import namespace="9690326f-4a6f-4872-8349-5848de3a00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1f756-abba-4f37-b943-57489a409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0326f-4a6f-4872-8349-5848de3a00c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EE07B-B8E5-4B5A-9204-A8874DF663C1}">
  <ds:schemaRefs>
    <ds:schemaRef ds:uri="http://purl.org/dc/dcmitype/"/>
    <ds:schemaRef ds:uri="http://purl.org/dc/terms/"/>
    <ds:schemaRef ds:uri="http://purl.org/dc/elements/1.1/"/>
    <ds:schemaRef ds:uri="http://schemas.microsoft.com/office/2006/metadata/properties"/>
    <ds:schemaRef ds:uri="http://www.w3.org/XML/1998/namespace"/>
    <ds:schemaRef ds:uri="9690326f-4a6f-4872-8349-5848de3a00cf"/>
    <ds:schemaRef ds:uri="http://schemas.microsoft.com/office/2006/documentManagement/types"/>
    <ds:schemaRef ds:uri="http://schemas.microsoft.com/office/infopath/2007/PartnerControls"/>
    <ds:schemaRef ds:uri="http://schemas.openxmlformats.org/package/2006/metadata/core-properties"/>
    <ds:schemaRef ds:uri="ea91f756-abba-4f37-b943-57489a409e79"/>
  </ds:schemaRefs>
</ds:datastoreItem>
</file>

<file path=customXml/itemProps2.xml><?xml version="1.0" encoding="utf-8"?>
<ds:datastoreItem xmlns:ds="http://schemas.openxmlformats.org/officeDocument/2006/customXml" ds:itemID="{28443315-556D-4D4F-AE00-7CD73B685514}">
  <ds:schemaRefs>
    <ds:schemaRef ds:uri="http://schemas.microsoft.com/sharepoint/v3/contenttype/forms"/>
  </ds:schemaRefs>
</ds:datastoreItem>
</file>

<file path=customXml/itemProps3.xml><?xml version="1.0" encoding="utf-8"?>
<ds:datastoreItem xmlns:ds="http://schemas.openxmlformats.org/officeDocument/2006/customXml" ds:itemID="{E9F760C5-94E1-44A8-9770-34CC85688EBD}">
  <ds:schemaRefs>
    <ds:schemaRef ds:uri="9690326f-4a6f-4872-8349-5848de3a00cf"/>
    <ds:schemaRef ds:uri="ea91f756-abba-4f37-b943-57489a409e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123</TotalTime>
  <Words>1254</Words>
  <Application>Microsoft Macintosh PowerPoint</Application>
  <PresentationFormat>Widescreen</PresentationFormat>
  <Paragraphs>94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Proxima Nova Thin</vt:lpstr>
      <vt:lpstr>Office Theme</vt:lpstr>
      <vt:lpstr>PowerPoint Presentation</vt:lpstr>
      <vt:lpstr>Contents</vt:lpstr>
      <vt:lpstr>The Principles | Key Talking Points</vt:lpstr>
      <vt:lpstr>The Corporate Colocation and Cloud Buyers’ Principles </vt:lpstr>
      <vt:lpstr>The Principles | Business Case</vt:lpstr>
      <vt:lpstr>From Principles to Practice: Options </vt:lpstr>
      <vt:lpstr>From Principles to Practice: Data</vt:lpstr>
      <vt:lpstr>From Principles to Practice: Incentives </vt:lpstr>
      <vt:lpstr>From Principles to Practice: Collaboration </vt:lpstr>
      <vt:lpstr>From Principles to Practice: Disclosure </vt:lpstr>
      <vt:lpstr>From Principles to Practice: Advocacy </vt:lpstr>
      <vt:lpstr>Future of Internet Power (FoIP)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Swain</dc:creator>
  <cp:lastModifiedBy>Monica Gordon</cp:lastModifiedBy>
  <cp:revision>7</cp:revision>
  <dcterms:created xsi:type="dcterms:W3CDTF">2020-07-01T00:23:52Z</dcterms:created>
  <dcterms:modified xsi:type="dcterms:W3CDTF">2022-07-11T15:28:33Z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0x010100702343E57D85574E9BC144E535CA9769</vt:lpwstr>
  </property>
</Properties>
</file>